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4"/>
    <p:sldId id="257" r:id="rId45"/>
    <p:sldId id="258" r:id="rId46"/>
    <p:sldId id="259" r:id="rId47"/>
    <p:sldId id="260" r:id="rId48"/>
    <p:sldId id="261" r:id="rId49"/>
    <p:sldId id="262" r:id="rId50"/>
    <p:sldId id="263" r:id="rId51"/>
    <p:sldId id="264" r:id="rId52"/>
    <p:sldId id="265" r:id="rId53"/>
  </p:sldIdLst>
  <p:sldSz cx="9753600" cy="73152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B612" charset="1" panose="020B0606050000020004"/>
      <p:regular r:id="rId10"/>
    </p:embeddedFont>
    <p:embeddedFont>
      <p:font typeface="B612 Bold" charset="1" panose="020B0606050000020004"/>
      <p:regular r:id="rId11"/>
    </p:embeddedFont>
    <p:embeddedFont>
      <p:font typeface="B612 Italics" charset="1" panose="020B0606050000020004"/>
      <p:regular r:id="rId12"/>
    </p:embeddedFont>
    <p:embeddedFont>
      <p:font typeface="B612 Bold Italics" charset="1" panose="020B0606050000020004"/>
      <p:regular r:id="rId13"/>
    </p:embeddedFont>
    <p:embeddedFont>
      <p:font typeface="Garet" charset="1" panose="00000000000000000000"/>
      <p:regular r:id="rId14"/>
    </p:embeddedFont>
    <p:embeddedFont>
      <p:font typeface="Garet Bold" charset="1" panose="00000000000000000000"/>
      <p:regular r:id="rId15"/>
    </p:embeddedFont>
    <p:embeddedFont>
      <p:font typeface="Garet Italics" charset="1" panose="00000000000000000000"/>
      <p:regular r:id="rId16"/>
    </p:embeddedFont>
    <p:embeddedFont>
      <p:font typeface="Garet Bold Italics" charset="1" panose="00000000000000000000"/>
      <p:regular r:id="rId17"/>
    </p:embeddedFont>
    <p:embeddedFont>
      <p:font typeface="Garet Light" charset="1" panose="00000000000000000000"/>
      <p:regular r:id="rId18"/>
    </p:embeddedFont>
    <p:embeddedFont>
      <p:font typeface="Garet Ultra-Bold" charset="1" panose="00000000000000000000"/>
      <p:regular r:id="rId19"/>
    </p:embeddedFont>
    <p:embeddedFont>
      <p:font typeface="Garet Ultra-Bold Italics" charset="1" panose="00000000000000000000"/>
      <p:regular r:id="rId20"/>
    </p:embeddedFont>
    <p:embeddedFont>
      <p:font typeface="Garet Heavy" charset="1" panose="00000000000000000000"/>
      <p:regular r:id="rId21"/>
    </p:embeddedFont>
    <p:embeddedFont>
      <p:font typeface="Garet Heavy Italics" charset="1" panose="00000000000000000000"/>
      <p:regular r:id="rId22"/>
    </p:embeddedFont>
    <p:embeddedFont>
      <p:font typeface="Aileron" charset="1" panose="00000500000000000000"/>
      <p:regular r:id="rId23"/>
    </p:embeddedFont>
    <p:embeddedFont>
      <p:font typeface="Aileron Bold" charset="1" panose="00000800000000000000"/>
      <p:regular r:id="rId24"/>
    </p:embeddedFont>
    <p:embeddedFont>
      <p:font typeface="Aileron Italics" charset="1" panose="00000500000000000000"/>
      <p:regular r:id="rId25"/>
    </p:embeddedFont>
    <p:embeddedFont>
      <p:font typeface="Aileron Bold Italics" charset="1" panose="00000800000000000000"/>
      <p:regular r:id="rId26"/>
    </p:embeddedFont>
    <p:embeddedFont>
      <p:font typeface="Aileron Thin" charset="1" panose="00000300000000000000"/>
      <p:regular r:id="rId27"/>
    </p:embeddedFont>
    <p:embeddedFont>
      <p:font typeface="Aileron Thin Italics" charset="1" panose="00000300000000000000"/>
      <p:regular r:id="rId28"/>
    </p:embeddedFont>
    <p:embeddedFont>
      <p:font typeface="Aileron Light" charset="1" panose="00000400000000000000"/>
      <p:regular r:id="rId29"/>
    </p:embeddedFont>
    <p:embeddedFont>
      <p:font typeface="Aileron Light Italics" charset="1" panose="00000400000000000000"/>
      <p:regular r:id="rId30"/>
    </p:embeddedFont>
    <p:embeddedFont>
      <p:font typeface="Aileron Ultra-Bold" charset="1" panose="00000A00000000000000"/>
      <p:regular r:id="rId31"/>
    </p:embeddedFont>
    <p:embeddedFont>
      <p:font typeface="Aileron Ultra-Bold Italics" charset="1" panose="00000A00000000000000"/>
      <p:regular r:id="rId32"/>
    </p:embeddedFont>
    <p:embeddedFont>
      <p:font typeface="Aileron Heavy" charset="1" panose="00000A00000000000000"/>
      <p:regular r:id="rId33"/>
    </p:embeddedFont>
    <p:embeddedFont>
      <p:font typeface="Aileron Heavy Italics" charset="1" panose="00000A00000000000000"/>
      <p:regular r:id="rId34"/>
    </p:embeddedFont>
    <p:embeddedFont>
      <p:font typeface="The Seasons" charset="1" panose="00000000000000000000"/>
      <p:regular r:id="rId35"/>
    </p:embeddedFont>
    <p:embeddedFont>
      <p:font typeface="The Seasons Bold" charset="1" panose="00000000000000000000"/>
      <p:regular r:id="rId36"/>
    </p:embeddedFont>
    <p:embeddedFont>
      <p:font typeface="The Seasons Italics" charset="1" panose="00000000000000000000"/>
      <p:regular r:id="rId37"/>
    </p:embeddedFont>
    <p:embeddedFont>
      <p:font typeface="The Seasons Bold Italics" charset="1" panose="00000000000000000000"/>
      <p:regular r:id="rId38"/>
    </p:embeddedFont>
    <p:embeddedFont>
      <p:font typeface="The Seasons Light" charset="1" panose="00000000000000000000"/>
      <p:regular r:id="rId39"/>
    </p:embeddedFont>
    <p:embeddedFont>
      <p:font typeface="The Seasons Light Italics" charset="1" panose="00000000000000000000"/>
      <p:regular r:id="rId40"/>
    </p:embeddedFont>
    <p:embeddedFont>
      <p:font typeface="Sukar" charset="1" panose="02000500000000000000"/>
      <p:regular r:id="rId41"/>
    </p:embeddedFont>
    <p:embeddedFont>
      <p:font typeface="Sukar Bold" charset="1" panose="02000500000000000000"/>
      <p:regular r:id="rId42"/>
    </p:embeddedFont>
    <p:embeddedFont>
      <p:font typeface="Sukar Heavy" charset="1" panose="02000500000000000000"/>
      <p:regular r:id="rId4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slides/slide1.xml" Type="http://schemas.openxmlformats.org/officeDocument/2006/relationships/slide"/><Relationship Id="rId45" Target="slides/slide2.xml" Type="http://schemas.openxmlformats.org/officeDocument/2006/relationships/slide"/><Relationship Id="rId46" Target="slides/slide3.xml" Type="http://schemas.openxmlformats.org/officeDocument/2006/relationships/slide"/><Relationship Id="rId47" Target="slides/slide4.xml" Type="http://schemas.openxmlformats.org/officeDocument/2006/relationships/slide"/><Relationship Id="rId48" Target="slides/slide5.xml" Type="http://schemas.openxmlformats.org/officeDocument/2006/relationships/slide"/><Relationship Id="rId49" Target="slides/slide6.xml" Type="http://schemas.openxmlformats.org/officeDocument/2006/relationships/slide"/><Relationship Id="rId5" Target="tableStyles.xml" Type="http://schemas.openxmlformats.org/officeDocument/2006/relationships/tableStyles"/><Relationship Id="rId50" Target="slides/slide7.xml" Type="http://schemas.openxmlformats.org/officeDocument/2006/relationships/slide"/><Relationship Id="rId51" Target="slides/slide8.xml" Type="http://schemas.openxmlformats.org/officeDocument/2006/relationships/slide"/><Relationship Id="rId52" Target="slides/slide9.xml" Type="http://schemas.openxmlformats.org/officeDocument/2006/relationships/slide"/><Relationship Id="rId53" Target="slides/slide10.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png>
</file>

<file path=ppt/media/image2.svg>
</file>

<file path=ppt/media/image20.png>
</file>

<file path=ppt/media/image21.svg>
</file>

<file path=ppt/media/image22.gif>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https://github.com/purvamasurkar/Apple-App-store-analysis-using-SQL" TargetMode="External" Type="http://schemas.openxmlformats.org/officeDocument/2006/relationships/hyperlink"/><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0.png" Type="http://schemas.openxmlformats.org/officeDocument/2006/relationships/image"/><Relationship Id="rId7" Target="../media/image21.svg" Type="http://schemas.openxmlformats.org/officeDocument/2006/relationships/image"/><Relationship Id="rId8" Target="../media/image22.gif" Type="http://schemas.openxmlformats.org/officeDocument/2006/relationships/image"/><Relationship Id="rId9" Target="https://github.com/purvamasurkar/Apple-App-store-analysis-using-SQL" TargetMode="External" Type="http://schemas.openxmlformats.org/officeDocument/2006/relationships/hyperlink"/></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 Id="rId8" Target="https://github.com/purvamasurkar/Apple-App-store-analysis-using-SQL" TargetMode="External" Type="http://schemas.openxmlformats.org/officeDocument/2006/relationships/hyperlink"/></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 Id="rId6" Target="../media/image13.png" Type="http://schemas.openxmlformats.org/officeDocument/2006/relationships/image"/><Relationship Id="rId7" Target="../media/image14.svg" Type="http://schemas.openxmlformats.org/officeDocument/2006/relationships/image"/><Relationship Id="rId8" Target="https://github.com/purvamasurkar/Apple-App-store-analysis-using-SQL" TargetMode="External" Type="http://schemas.openxmlformats.org/officeDocument/2006/relationships/hyperlink"/></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5.png" Type="http://schemas.openxmlformats.org/officeDocument/2006/relationships/image"/><Relationship Id="rId7" Target="https://github.com/purvamasurkar/Apple-App-store-analysis-using-SQL" TargetMode="External" Type="http://schemas.openxmlformats.org/officeDocument/2006/relationships/hyperlink"/></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6.png" Type="http://schemas.openxmlformats.org/officeDocument/2006/relationships/image"/><Relationship Id="rId7" Target="https://github.com/purvamasurkar/Apple-App-store-analysis-using-SQL" TargetMode="External" Type="http://schemas.openxmlformats.org/officeDocument/2006/relationships/hyperlink"/></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7.png" Type="http://schemas.openxmlformats.org/officeDocument/2006/relationships/image"/><Relationship Id="rId7" Target="https://github.com/purvamasurkar/Apple-App-store-analysis-using-SQL" TargetMode="External" Type="http://schemas.openxmlformats.org/officeDocument/2006/relationships/hyperlink"/></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8.png" Type="http://schemas.openxmlformats.org/officeDocument/2006/relationships/image"/><Relationship Id="rId7" Target="https://github.com/purvamasurkar/Apple-App-store-analysis-using-SQL" TargetMode="External" Type="http://schemas.openxmlformats.org/officeDocument/2006/relationships/hyperlink"/></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9.png" Type="http://schemas.openxmlformats.org/officeDocument/2006/relationships/image"/><Relationship Id="rId7" Target="https://github.com/purvamasurkar/Apple-App-store-analysis-using-SQL" TargetMode="External" Type="http://schemas.openxmlformats.org/officeDocument/2006/relationships/hyperlink"/></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5.png" Type="http://schemas.openxmlformats.org/officeDocument/2006/relationships/image"/><Relationship Id="rId7" Target="https://github.com/purvamasurkar/Apple-App-store-analysis-using-SQL" TargetMode="External" Type="http://schemas.openxmlformats.org/officeDocument/2006/relationships/hyperlink"/></Relationships>
</file>

<file path=ppt/slides/slide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2700000"/>
        </a:gradFill>
      </p:bgPr>
    </p:bg>
    <p:spTree>
      <p:nvGrpSpPr>
        <p:cNvPr id="1" name=""/>
        <p:cNvGrpSpPr/>
        <p:nvPr/>
      </p:nvGrpSpPr>
      <p:grpSpPr>
        <a:xfrm>
          <a:off x="0" y="0"/>
          <a:ext cx="0" cy="0"/>
          <a:chOff x="0" y="0"/>
          <a:chExt cx="0" cy="0"/>
        </a:xfrm>
      </p:grpSpPr>
      <p:sp>
        <p:nvSpPr>
          <p:cNvPr name="AutoShape 2" id="2"/>
          <p:cNvSpPr/>
          <p:nvPr/>
        </p:nvSpPr>
        <p:spPr>
          <a:xfrm>
            <a:off x="-568368" y="6788551"/>
            <a:ext cx="10890336" cy="0"/>
          </a:xfrm>
          <a:prstGeom prst="line">
            <a:avLst/>
          </a:prstGeom>
          <a:ln cap="flat" w="9525">
            <a:solidFill>
              <a:srgbClr val="343434"/>
            </a:solidFill>
            <a:prstDash val="solid"/>
            <a:headEnd type="none" len="sm" w="sm"/>
            <a:tailEnd type="none" len="sm" w="sm"/>
          </a:ln>
        </p:spPr>
      </p:sp>
      <p:grpSp>
        <p:nvGrpSpPr>
          <p:cNvPr name="Group 3" id="3"/>
          <p:cNvGrpSpPr/>
          <p:nvPr/>
        </p:nvGrpSpPr>
        <p:grpSpPr>
          <a:xfrm rot="0">
            <a:off x="2360814" y="4946399"/>
            <a:ext cx="5022868" cy="478400"/>
            <a:chOff x="0" y="0"/>
            <a:chExt cx="1860321" cy="177185"/>
          </a:xfrm>
        </p:grpSpPr>
        <p:sp>
          <p:nvSpPr>
            <p:cNvPr name="Freeform 4" id="4"/>
            <p:cNvSpPr/>
            <p:nvPr/>
          </p:nvSpPr>
          <p:spPr>
            <a:xfrm flipH="false" flipV="false" rot="0">
              <a:off x="0" y="0"/>
              <a:ext cx="1860321" cy="177185"/>
            </a:xfrm>
            <a:custGeom>
              <a:avLst/>
              <a:gdLst/>
              <a:ahLst/>
              <a:cxnLst/>
              <a:rect r="r" b="b" t="t" l="l"/>
              <a:pathLst>
                <a:path h="177185" w="1860321">
                  <a:moveTo>
                    <a:pt x="55488" y="0"/>
                  </a:moveTo>
                  <a:lnTo>
                    <a:pt x="1804833" y="0"/>
                  </a:lnTo>
                  <a:cubicBezTo>
                    <a:pt x="1819550" y="0"/>
                    <a:pt x="1833663" y="5846"/>
                    <a:pt x="1844069" y="16252"/>
                  </a:cubicBezTo>
                  <a:cubicBezTo>
                    <a:pt x="1854475" y="26658"/>
                    <a:pt x="1860321" y="40772"/>
                    <a:pt x="1860321" y="55488"/>
                  </a:cubicBezTo>
                  <a:lnTo>
                    <a:pt x="1860321" y="121697"/>
                  </a:lnTo>
                  <a:cubicBezTo>
                    <a:pt x="1860321" y="136414"/>
                    <a:pt x="1854475" y="150527"/>
                    <a:pt x="1844069" y="160933"/>
                  </a:cubicBezTo>
                  <a:cubicBezTo>
                    <a:pt x="1833663" y="171339"/>
                    <a:pt x="1819550" y="177185"/>
                    <a:pt x="1804833" y="177185"/>
                  </a:cubicBezTo>
                  <a:lnTo>
                    <a:pt x="55488" y="177185"/>
                  </a:lnTo>
                  <a:cubicBezTo>
                    <a:pt x="40772" y="177185"/>
                    <a:pt x="26658" y="171339"/>
                    <a:pt x="16252" y="160933"/>
                  </a:cubicBezTo>
                  <a:cubicBezTo>
                    <a:pt x="5846" y="150527"/>
                    <a:pt x="0" y="136414"/>
                    <a:pt x="0" y="121697"/>
                  </a:cubicBezTo>
                  <a:lnTo>
                    <a:pt x="0" y="55488"/>
                  </a:lnTo>
                  <a:cubicBezTo>
                    <a:pt x="0" y="40772"/>
                    <a:pt x="5846" y="26658"/>
                    <a:pt x="16252" y="16252"/>
                  </a:cubicBezTo>
                  <a:cubicBezTo>
                    <a:pt x="26658" y="5846"/>
                    <a:pt x="40772" y="0"/>
                    <a:pt x="55488" y="0"/>
                  </a:cubicBezTo>
                  <a:close/>
                </a:path>
              </a:pathLst>
            </a:custGeom>
            <a:solidFill>
              <a:srgbClr val="F1EDE8"/>
            </a:solidFill>
            <a:ln w="9525" cap="rnd">
              <a:solidFill>
                <a:srgbClr val="343434"/>
              </a:solidFill>
              <a:prstDash val="solid"/>
              <a:round/>
            </a:ln>
          </p:spPr>
        </p:sp>
        <p:sp>
          <p:nvSpPr>
            <p:cNvPr name="TextBox 5" id="5"/>
            <p:cNvSpPr txBox="true"/>
            <p:nvPr/>
          </p:nvSpPr>
          <p:spPr>
            <a:xfrm>
              <a:off x="0" y="-19050"/>
              <a:ext cx="1860321" cy="196235"/>
            </a:xfrm>
            <a:prstGeom prst="rect">
              <a:avLst/>
            </a:prstGeom>
          </p:spPr>
          <p:txBody>
            <a:bodyPr anchor="ctr" rtlCol="false" tIns="50800" lIns="50800" bIns="50800" rIns="50800"/>
            <a:lstStyle/>
            <a:p>
              <a:pPr algn="ctr">
                <a:lnSpc>
                  <a:spcPts val="2235"/>
                </a:lnSpc>
              </a:pPr>
            </a:p>
          </p:txBody>
        </p:sp>
      </p:grpSp>
      <p:sp>
        <p:nvSpPr>
          <p:cNvPr name="Freeform 6" id="6"/>
          <p:cNvSpPr/>
          <p:nvPr/>
        </p:nvSpPr>
        <p:spPr>
          <a:xfrm flipH="false" flipV="false" rot="0">
            <a:off x="7607629" y="5087603"/>
            <a:ext cx="741925" cy="195992"/>
          </a:xfrm>
          <a:custGeom>
            <a:avLst/>
            <a:gdLst/>
            <a:ahLst/>
            <a:cxnLst/>
            <a:rect r="r" b="b" t="t" l="l"/>
            <a:pathLst>
              <a:path h="195992" w="741925">
                <a:moveTo>
                  <a:pt x="0" y="0"/>
                </a:moveTo>
                <a:lnTo>
                  <a:pt x="741926" y="0"/>
                </a:lnTo>
                <a:lnTo>
                  <a:pt x="741926" y="195992"/>
                </a:lnTo>
                <a:lnTo>
                  <a:pt x="0" y="19599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390288" y="5087603"/>
            <a:ext cx="741925" cy="195992"/>
          </a:xfrm>
          <a:custGeom>
            <a:avLst/>
            <a:gdLst/>
            <a:ahLst/>
            <a:cxnLst/>
            <a:rect r="r" b="b" t="t" l="l"/>
            <a:pathLst>
              <a:path h="195992" w="741925">
                <a:moveTo>
                  <a:pt x="0" y="0"/>
                </a:moveTo>
                <a:lnTo>
                  <a:pt x="741926" y="0"/>
                </a:lnTo>
                <a:lnTo>
                  <a:pt x="741926" y="195992"/>
                </a:lnTo>
                <a:lnTo>
                  <a:pt x="0" y="19599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5400000">
            <a:off x="1952933" y="6718055"/>
            <a:ext cx="367666" cy="674617"/>
          </a:xfrm>
          <a:custGeom>
            <a:avLst/>
            <a:gdLst/>
            <a:ahLst/>
            <a:cxnLst/>
            <a:rect r="r" b="b" t="t" l="l"/>
            <a:pathLst>
              <a:path h="674617" w="367666">
                <a:moveTo>
                  <a:pt x="0" y="0"/>
                </a:moveTo>
                <a:lnTo>
                  <a:pt x="367666" y="0"/>
                </a:lnTo>
                <a:lnTo>
                  <a:pt x="367666" y="674617"/>
                </a:lnTo>
                <a:lnTo>
                  <a:pt x="0" y="67461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true" rot="5400000">
            <a:off x="7428349" y="6718055"/>
            <a:ext cx="367666" cy="674617"/>
          </a:xfrm>
          <a:custGeom>
            <a:avLst/>
            <a:gdLst/>
            <a:ahLst/>
            <a:cxnLst/>
            <a:rect r="r" b="b" t="t" l="l"/>
            <a:pathLst>
              <a:path h="674617" w="367666">
                <a:moveTo>
                  <a:pt x="0" y="674617"/>
                </a:moveTo>
                <a:lnTo>
                  <a:pt x="367666" y="674617"/>
                </a:lnTo>
                <a:lnTo>
                  <a:pt x="367666" y="0"/>
                </a:lnTo>
                <a:lnTo>
                  <a:pt x="0" y="0"/>
                </a:lnTo>
                <a:lnTo>
                  <a:pt x="0" y="674617"/>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516449" y="2902583"/>
            <a:ext cx="430141" cy="433392"/>
          </a:xfrm>
          <a:custGeom>
            <a:avLst/>
            <a:gdLst/>
            <a:ahLst/>
            <a:cxnLst/>
            <a:rect r="r" b="b" t="t" l="l"/>
            <a:pathLst>
              <a:path h="433392" w="430141">
                <a:moveTo>
                  <a:pt x="0" y="0"/>
                </a:moveTo>
                <a:lnTo>
                  <a:pt x="430142" y="0"/>
                </a:lnTo>
                <a:lnTo>
                  <a:pt x="430142" y="433391"/>
                </a:lnTo>
                <a:lnTo>
                  <a:pt x="0" y="43339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1" id="11"/>
          <p:cNvSpPr/>
          <p:nvPr/>
        </p:nvSpPr>
        <p:spPr>
          <a:xfrm flipH="false" flipV="false" rot="0">
            <a:off x="8504897" y="2902583"/>
            <a:ext cx="430141" cy="433392"/>
          </a:xfrm>
          <a:custGeom>
            <a:avLst/>
            <a:gdLst/>
            <a:ahLst/>
            <a:cxnLst/>
            <a:rect r="r" b="b" t="t" l="l"/>
            <a:pathLst>
              <a:path h="433392" w="430141">
                <a:moveTo>
                  <a:pt x="0" y="0"/>
                </a:moveTo>
                <a:lnTo>
                  <a:pt x="430142" y="0"/>
                </a:lnTo>
                <a:lnTo>
                  <a:pt x="430142" y="433391"/>
                </a:lnTo>
                <a:lnTo>
                  <a:pt x="0" y="43339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2" id="12"/>
          <p:cNvSpPr/>
          <p:nvPr/>
        </p:nvSpPr>
        <p:spPr>
          <a:xfrm flipH="false" flipV="false" rot="0">
            <a:off x="4213496" y="831359"/>
            <a:ext cx="1317502" cy="1337565"/>
          </a:xfrm>
          <a:custGeom>
            <a:avLst/>
            <a:gdLst/>
            <a:ahLst/>
            <a:cxnLst/>
            <a:rect r="r" b="b" t="t" l="l"/>
            <a:pathLst>
              <a:path h="1337565" w="1317502">
                <a:moveTo>
                  <a:pt x="0" y="0"/>
                </a:moveTo>
                <a:lnTo>
                  <a:pt x="1317502" y="0"/>
                </a:lnTo>
                <a:lnTo>
                  <a:pt x="1317502" y="1337565"/>
                </a:lnTo>
                <a:lnTo>
                  <a:pt x="0" y="133756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3" id="13"/>
          <p:cNvSpPr txBox="true"/>
          <p:nvPr/>
        </p:nvSpPr>
        <p:spPr>
          <a:xfrm rot="0">
            <a:off x="2655881" y="5029125"/>
            <a:ext cx="4432734" cy="274275"/>
          </a:xfrm>
          <a:prstGeom prst="rect">
            <a:avLst/>
          </a:prstGeom>
        </p:spPr>
        <p:txBody>
          <a:bodyPr anchor="t" rtlCol="false" tIns="0" lIns="0" bIns="0" rIns="0">
            <a:spAutoFit/>
          </a:bodyPr>
          <a:lstStyle/>
          <a:p>
            <a:pPr algn="ctr">
              <a:lnSpc>
                <a:spcPts val="2207"/>
              </a:lnSpc>
              <a:spcBef>
                <a:spcPct val="0"/>
              </a:spcBef>
            </a:pPr>
            <a:r>
              <a:rPr lang="en-US" sz="1576">
                <a:solidFill>
                  <a:srgbClr val="000000"/>
                </a:solidFill>
                <a:latin typeface="Garet"/>
              </a:rPr>
              <a:t>presentation by Purva Masurkar</a:t>
            </a:r>
          </a:p>
        </p:txBody>
      </p:sp>
      <p:sp>
        <p:nvSpPr>
          <p:cNvPr name="TextBox 14" id="14"/>
          <p:cNvSpPr txBox="true"/>
          <p:nvPr/>
        </p:nvSpPr>
        <p:spPr>
          <a:xfrm rot="0">
            <a:off x="2658107" y="6898889"/>
            <a:ext cx="4432734" cy="274275"/>
          </a:xfrm>
          <a:prstGeom prst="rect">
            <a:avLst/>
          </a:prstGeom>
        </p:spPr>
        <p:txBody>
          <a:bodyPr anchor="t" rtlCol="false" tIns="0" lIns="0" bIns="0" rIns="0">
            <a:spAutoFit/>
          </a:bodyPr>
          <a:lstStyle/>
          <a:p>
            <a:pPr algn="ctr">
              <a:lnSpc>
                <a:spcPts val="2207"/>
              </a:lnSpc>
              <a:spcBef>
                <a:spcPct val="0"/>
              </a:spcBef>
            </a:pPr>
            <a:r>
              <a:rPr lang="en-US" sz="1576">
                <a:solidFill>
                  <a:srgbClr val="000000"/>
                </a:solidFill>
                <a:latin typeface="Garet"/>
              </a:rPr>
              <a:t>Data Analysis | SQL</a:t>
            </a:r>
          </a:p>
        </p:txBody>
      </p:sp>
      <p:sp>
        <p:nvSpPr>
          <p:cNvPr name="TextBox 15" id="15"/>
          <p:cNvSpPr txBox="true"/>
          <p:nvPr/>
        </p:nvSpPr>
        <p:spPr>
          <a:xfrm rot="0">
            <a:off x="-174419" y="2740424"/>
            <a:ext cx="10102437" cy="1572624"/>
          </a:xfrm>
          <a:prstGeom prst="rect">
            <a:avLst/>
          </a:prstGeom>
        </p:spPr>
        <p:txBody>
          <a:bodyPr anchor="t" rtlCol="false" tIns="0" lIns="0" bIns="0" rIns="0">
            <a:spAutoFit/>
          </a:bodyPr>
          <a:lstStyle/>
          <a:p>
            <a:pPr algn="ctr">
              <a:lnSpc>
                <a:spcPts val="4144"/>
              </a:lnSpc>
            </a:pPr>
            <a:r>
              <a:rPr lang="en-US" sz="2960">
                <a:solidFill>
                  <a:srgbClr val="000000"/>
                </a:solidFill>
                <a:latin typeface="Sukar Bold"/>
              </a:rPr>
              <a:t>Unveiling Insights: </a:t>
            </a:r>
          </a:p>
          <a:p>
            <a:pPr algn="ctr">
              <a:lnSpc>
                <a:spcPts val="4144"/>
              </a:lnSpc>
            </a:pPr>
            <a:r>
              <a:rPr lang="en-US" sz="2960">
                <a:solidFill>
                  <a:srgbClr val="000000"/>
                </a:solidFill>
                <a:latin typeface="Sukar Bold"/>
              </a:rPr>
              <a:t>Exploring Apple Store App Data using SQL</a:t>
            </a:r>
          </a:p>
          <a:p>
            <a:pPr algn="ctr">
              <a:lnSpc>
                <a:spcPts val="4144"/>
              </a:lnSpc>
            </a:pPr>
          </a:p>
        </p:txBody>
      </p:sp>
      <p:sp>
        <p:nvSpPr>
          <p:cNvPr name="TextBox 16" id="16"/>
          <p:cNvSpPr txBox="true"/>
          <p:nvPr/>
        </p:nvSpPr>
        <p:spPr>
          <a:xfrm rot="0">
            <a:off x="3930724" y="5612978"/>
            <a:ext cx="1883048" cy="202881"/>
          </a:xfrm>
          <a:prstGeom prst="rect">
            <a:avLst/>
          </a:prstGeom>
        </p:spPr>
        <p:txBody>
          <a:bodyPr anchor="t" rtlCol="false" tIns="0" lIns="0" bIns="0" rIns="0">
            <a:spAutoFit/>
          </a:bodyPr>
          <a:lstStyle/>
          <a:p>
            <a:pPr algn="ctr">
              <a:lnSpc>
                <a:spcPts val="1680"/>
              </a:lnSpc>
            </a:pPr>
            <a:r>
              <a:rPr lang="en-US" sz="1200" u="sng">
                <a:solidFill>
                  <a:srgbClr val="000000"/>
                </a:solidFill>
                <a:latin typeface="Sukar Bold"/>
                <a:hlinkClick r:id="rId10" tooltip="https://github.com/purvamasurkar/Apple-App-store-analysis-using-SQL"/>
              </a:rPr>
              <a:t>GITHUB LINK OF THE PROJECT</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0" y="758632"/>
            <a:ext cx="9768523" cy="6025157"/>
          </a:xfrm>
          <a:custGeom>
            <a:avLst/>
            <a:gdLst/>
            <a:ahLst/>
            <a:cxnLst/>
            <a:rect r="r" b="b" t="t" l="l"/>
            <a:pathLst>
              <a:path h="6025157" w="9768523">
                <a:moveTo>
                  <a:pt x="0" y="0"/>
                </a:moveTo>
                <a:lnTo>
                  <a:pt x="9768523" y="0"/>
                </a:lnTo>
                <a:lnTo>
                  <a:pt x="9768523" y="6025156"/>
                </a:lnTo>
                <a:lnTo>
                  <a:pt x="0" y="6025156"/>
                </a:lnTo>
                <a:lnTo>
                  <a:pt x="0" y="0"/>
                </a:lnTo>
                <a:close/>
              </a:path>
            </a:pathLst>
          </a:custGeom>
          <a:blipFill>
            <a:blip r:embed="rId2">
              <a:extLst>
                <a:ext uri="{96DAC541-7B7A-43D3-8B79-37D633B846F1}">
                  <asvg:svgBlip xmlns:asvg="http://schemas.microsoft.com/office/drawing/2016/SVG/main" r:embed="rId3"/>
                </a:ext>
              </a:extLst>
            </a:blip>
            <a:stretch>
              <a:fillRect l="0" t="-104947" r="-26410" b="0"/>
            </a:stretch>
          </a:blipFill>
        </p:spPr>
      </p:sp>
      <p:sp>
        <p:nvSpPr>
          <p:cNvPr name="AutoShape 3" id="3"/>
          <p:cNvSpPr/>
          <p:nvPr/>
        </p:nvSpPr>
        <p:spPr>
          <a:xfrm>
            <a:off x="-568368" y="6788551"/>
            <a:ext cx="10890336" cy="0"/>
          </a:xfrm>
          <a:prstGeom prst="line">
            <a:avLst/>
          </a:prstGeom>
          <a:ln cap="flat" w="9525">
            <a:solidFill>
              <a:srgbClr val="343434"/>
            </a:solidFill>
            <a:prstDash val="solid"/>
            <a:headEnd type="none" len="sm" w="sm"/>
            <a:tailEnd type="none" len="sm" w="sm"/>
          </a:ln>
        </p:spPr>
      </p:sp>
      <p:sp>
        <p:nvSpPr>
          <p:cNvPr name="Freeform 4" id="4"/>
          <p:cNvSpPr/>
          <p:nvPr/>
        </p:nvSpPr>
        <p:spPr>
          <a:xfrm flipH="false" flipV="false" rot="5400000">
            <a:off x="1952933" y="6718055"/>
            <a:ext cx="367666" cy="674617"/>
          </a:xfrm>
          <a:custGeom>
            <a:avLst/>
            <a:gdLst/>
            <a:ahLst/>
            <a:cxnLst/>
            <a:rect r="r" b="b" t="t" l="l"/>
            <a:pathLst>
              <a:path h="674617" w="367666">
                <a:moveTo>
                  <a:pt x="0" y="0"/>
                </a:moveTo>
                <a:lnTo>
                  <a:pt x="367666" y="0"/>
                </a:lnTo>
                <a:lnTo>
                  <a:pt x="367666" y="674617"/>
                </a:lnTo>
                <a:lnTo>
                  <a:pt x="0" y="67461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true" rot="5400000">
            <a:off x="7428349" y="6718055"/>
            <a:ext cx="367666" cy="674617"/>
          </a:xfrm>
          <a:custGeom>
            <a:avLst/>
            <a:gdLst/>
            <a:ahLst/>
            <a:cxnLst/>
            <a:rect r="r" b="b" t="t" l="l"/>
            <a:pathLst>
              <a:path h="674617" w="367666">
                <a:moveTo>
                  <a:pt x="0" y="674617"/>
                </a:moveTo>
                <a:lnTo>
                  <a:pt x="367666" y="674617"/>
                </a:lnTo>
                <a:lnTo>
                  <a:pt x="367666" y="0"/>
                </a:lnTo>
                <a:lnTo>
                  <a:pt x="0" y="0"/>
                </a:lnTo>
                <a:lnTo>
                  <a:pt x="0" y="674617"/>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AutoShape 6" id="6"/>
          <p:cNvSpPr/>
          <p:nvPr/>
        </p:nvSpPr>
        <p:spPr>
          <a:xfrm>
            <a:off x="2314077" y="1536529"/>
            <a:ext cx="5120795" cy="0"/>
          </a:xfrm>
          <a:prstGeom prst="line">
            <a:avLst/>
          </a:prstGeom>
          <a:ln cap="flat" w="9525">
            <a:solidFill>
              <a:srgbClr val="343434"/>
            </a:solidFill>
            <a:prstDash val="solid"/>
            <a:headEnd type="none" len="sm" w="sm"/>
            <a:tailEnd type="none" len="sm" w="sm"/>
          </a:ln>
        </p:spPr>
      </p:sp>
      <p:sp>
        <p:nvSpPr>
          <p:cNvPr name="Freeform 7" id="7"/>
          <p:cNvSpPr/>
          <p:nvPr/>
        </p:nvSpPr>
        <p:spPr>
          <a:xfrm flipH="false" flipV="false" rot="-10800000">
            <a:off x="1147339" y="2814491"/>
            <a:ext cx="425433" cy="421710"/>
          </a:xfrm>
          <a:custGeom>
            <a:avLst/>
            <a:gdLst/>
            <a:ahLst/>
            <a:cxnLst/>
            <a:rect r="r" b="b" t="t" l="l"/>
            <a:pathLst>
              <a:path h="421710" w="425433">
                <a:moveTo>
                  <a:pt x="0" y="0"/>
                </a:moveTo>
                <a:lnTo>
                  <a:pt x="425433" y="0"/>
                </a:lnTo>
                <a:lnTo>
                  <a:pt x="425433" y="421711"/>
                </a:lnTo>
                <a:lnTo>
                  <a:pt x="0" y="42171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10800000">
            <a:off x="8366595" y="2814491"/>
            <a:ext cx="425433" cy="421710"/>
          </a:xfrm>
          <a:custGeom>
            <a:avLst/>
            <a:gdLst/>
            <a:ahLst/>
            <a:cxnLst/>
            <a:rect r="r" b="b" t="t" l="l"/>
            <a:pathLst>
              <a:path h="421710" w="425433">
                <a:moveTo>
                  <a:pt x="0" y="0"/>
                </a:moveTo>
                <a:lnTo>
                  <a:pt x="425433" y="0"/>
                </a:lnTo>
                <a:lnTo>
                  <a:pt x="425433" y="421711"/>
                </a:lnTo>
                <a:lnTo>
                  <a:pt x="0" y="42171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9" id="9"/>
          <p:cNvPicPr>
            <a:picLocks noChangeAspect="true"/>
          </p:cNvPicPr>
          <p:nvPr/>
        </p:nvPicPr>
        <p:blipFill>
          <a:blip r:embed="rId8"/>
          <a:srcRect l="0" t="0" r="0" b="0"/>
          <a:stretch>
            <a:fillRect/>
          </a:stretch>
        </p:blipFill>
        <p:spPr>
          <a:xfrm flipH="false" flipV="false" rot="0">
            <a:off x="3357793" y="4096439"/>
            <a:ext cx="3033362" cy="2639025"/>
          </a:xfrm>
          <a:prstGeom prst="rect">
            <a:avLst/>
          </a:prstGeom>
        </p:spPr>
      </p:pic>
      <p:sp>
        <p:nvSpPr>
          <p:cNvPr name="TextBox 10" id="10"/>
          <p:cNvSpPr txBox="true"/>
          <p:nvPr/>
        </p:nvSpPr>
        <p:spPr>
          <a:xfrm rot="0">
            <a:off x="1572772" y="656379"/>
            <a:ext cx="6603405" cy="875388"/>
          </a:xfrm>
          <a:prstGeom prst="rect">
            <a:avLst/>
          </a:prstGeom>
        </p:spPr>
        <p:txBody>
          <a:bodyPr anchor="t" rtlCol="false" tIns="0" lIns="0" bIns="0" rIns="0">
            <a:spAutoFit/>
          </a:bodyPr>
          <a:lstStyle/>
          <a:p>
            <a:pPr algn="ctr">
              <a:lnSpc>
                <a:spcPts val="5805"/>
              </a:lnSpc>
            </a:pPr>
            <a:r>
              <a:rPr lang="en-US" sz="5581" spc="145">
                <a:solidFill>
                  <a:srgbClr val="343434"/>
                </a:solidFill>
                <a:latin typeface="The Seasons"/>
              </a:rPr>
              <a:t>CONCLUSION</a:t>
            </a:r>
            <a:r>
              <a:rPr lang="en-US" sz="5581" spc="145">
                <a:solidFill>
                  <a:srgbClr val="343434"/>
                </a:solidFill>
                <a:latin typeface="The Seasons"/>
              </a:rPr>
              <a:t> </a:t>
            </a:r>
          </a:p>
        </p:txBody>
      </p:sp>
      <p:sp>
        <p:nvSpPr>
          <p:cNvPr name="TextBox 11" id="11"/>
          <p:cNvSpPr txBox="true"/>
          <p:nvPr/>
        </p:nvSpPr>
        <p:spPr>
          <a:xfrm rot="0">
            <a:off x="2314077" y="2182238"/>
            <a:ext cx="5309568" cy="840515"/>
          </a:xfrm>
          <a:prstGeom prst="rect">
            <a:avLst/>
          </a:prstGeom>
        </p:spPr>
        <p:txBody>
          <a:bodyPr anchor="t" rtlCol="false" tIns="0" lIns="0" bIns="0" rIns="0">
            <a:spAutoFit/>
          </a:bodyPr>
          <a:lstStyle/>
          <a:p>
            <a:pPr algn="ctr" marL="0" indent="0" lvl="0">
              <a:lnSpc>
                <a:spcPts val="1674"/>
              </a:lnSpc>
            </a:pPr>
            <a:r>
              <a:rPr lang="en-US" sz="1361">
                <a:solidFill>
                  <a:srgbClr val="343434"/>
                </a:solidFill>
                <a:latin typeface="Garet"/>
              </a:rPr>
              <a:t> By leveraging these findings, app developers and entrepreneurs can strategically position their offerings, optimize user experiences, and ultimately drive success in the ever-evolving realm of mobile applications.</a:t>
            </a:r>
          </a:p>
        </p:txBody>
      </p:sp>
      <p:sp>
        <p:nvSpPr>
          <p:cNvPr name="TextBox 12" id="12"/>
          <p:cNvSpPr txBox="true"/>
          <p:nvPr/>
        </p:nvSpPr>
        <p:spPr>
          <a:xfrm rot="0">
            <a:off x="3932950" y="6944398"/>
            <a:ext cx="1883048" cy="202881"/>
          </a:xfrm>
          <a:prstGeom prst="rect">
            <a:avLst/>
          </a:prstGeom>
        </p:spPr>
        <p:txBody>
          <a:bodyPr anchor="t" rtlCol="false" tIns="0" lIns="0" bIns="0" rIns="0">
            <a:spAutoFit/>
          </a:bodyPr>
          <a:lstStyle/>
          <a:p>
            <a:pPr algn="ctr">
              <a:lnSpc>
                <a:spcPts val="1680"/>
              </a:lnSpc>
            </a:pPr>
            <a:r>
              <a:rPr lang="en-US" sz="1200" u="sng">
                <a:solidFill>
                  <a:srgbClr val="000000"/>
                </a:solidFill>
                <a:latin typeface="Sukar Bold"/>
                <a:hlinkClick r:id="rId9" tooltip="https://github.com/purvamasurkar/Apple-App-store-analysis-using-SQL"/>
              </a:rPr>
              <a:t>GITHUB LINK OF THE PROJECT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5400000">
            <a:off x="-536861" y="-1635859"/>
            <a:ext cx="12348399" cy="7764089"/>
          </a:xfrm>
          <a:custGeom>
            <a:avLst/>
            <a:gdLst/>
            <a:ahLst/>
            <a:cxnLst/>
            <a:rect r="r" b="b" t="t" l="l"/>
            <a:pathLst>
              <a:path h="7764089" w="12348399">
                <a:moveTo>
                  <a:pt x="0" y="0"/>
                </a:moveTo>
                <a:lnTo>
                  <a:pt x="12348400" y="0"/>
                </a:lnTo>
                <a:lnTo>
                  <a:pt x="12348400" y="7764089"/>
                </a:lnTo>
                <a:lnTo>
                  <a:pt x="0" y="7764089"/>
                </a:lnTo>
                <a:lnTo>
                  <a:pt x="0" y="0"/>
                </a:lnTo>
                <a:close/>
              </a:path>
            </a:pathLst>
          </a:custGeom>
          <a:blipFill>
            <a:blip r:embed="rId2">
              <a:extLst>
                <a:ext uri="{96DAC541-7B7A-43D3-8B79-37D633B846F1}">
                  <asvg:svgBlip xmlns:asvg="http://schemas.microsoft.com/office/drawing/2016/SVG/main" r:embed="rId3"/>
                </a:ext>
              </a:extLst>
            </a:blip>
            <a:stretch>
              <a:fillRect l="0" t="-59045" r="0" b="0"/>
            </a:stretch>
          </a:blipFill>
        </p:spPr>
      </p:sp>
      <p:sp>
        <p:nvSpPr>
          <p:cNvPr name="AutoShape 3" id="3"/>
          <p:cNvSpPr/>
          <p:nvPr/>
        </p:nvSpPr>
        <p:spPr>
          <a:xfrm>
            <a:off x="731520" y="2903622"/>
            <a:ext cx="4890686" cy="0"/>
          </a:xfrm>
          <a:prstGeom prst="line">
            <a:avLst/>
          </a:prstGeom>
          <a:ln cap="flat" w="9525">
            <a:solidFill>
              <a:srgbClr val="343434"/>
            </a:solidFill>
            <a:prstDash val="solid"/>
            <a:headEnd type="none" len="sm" w="sm"/>
            <a:tailEnd type="none" len="sm" w="sm"/>
          </a:ln>
        </p:spPr>
      </p:sp>
      <p:sp>
        <p:nvSpPr>
          <p:cNvPr name="Freeform 4" id="4"/>
          <p:cNvSpPr/>
          <p:nvPr/>
        </p:nvSpPr>
        <p:spPr>
          <a:xfrm flipH="false" flipV="false" rot="0">
            <a:off x="8279453" y="3224208"/>
            <a:ext cx="430141" cy="433392"/>
          </a:xfrm>
          <a:custGeom>
            <a:avLst/>
            <a:gdLst/>
            <a:ahLst/>
            <a:cxnLst/>
            <a:rect r="r" b="b" t="t" l="l"/>
            <a:pathLst>
              <a:path h="433392" w="430141">
                <a:moveTo>
                  <a:pt x="0" y="0"/>
                </a:moveTo>
                <a:lnTo>
                  <a:pt x="430142" y="0"/>
                </a:lnTo>
                <a:lnTo>
                  <a:pt x="430142" y="433392"/>
                </a:lnTo>
                <a:lnTo>
                  <a:pt x="0" y="4333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8279453" y="2544997"/>
            <a:ext cx="430141" cy="433392"/>
          </a:xfrm>
          <a:custGeom>
            <a:avLst/>
            <a:gdLst/>
            <a:ahLst/>
            <a:cxnLst/>
            <a:rect r="r" b="b" t="t" l="l"/>
            <a:pathLst>
              <a:path h="433392" w="430141">
                <a:moveTo>
                  <a:pt x="0" y="0"/>
                </a:moveTo>
                <a:lnTo>
                  <a:pt x="430142" y="0"/>
                </a:lnTo>
                <a:lnTo>
                  <a:pt x="430142" y="433391"/>
                </a:lnTo>
                <a:lnTo>
                  <a:pt x="0" y="43339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8279453" y="1865785"/>
            <a:ext cx="430141" cy="433392"/>
          </a:xfrm>
          <a:custGeom>
            <a:avLst/>
            <a:gdLst/>
            <a:ahLst/>
            <a:cxnLst/>
            <a:rect r="r" b="b" t="t" l="l"/>
            <a:pathLst>
              <a:path h="433392" w="430141">
                <a:moveTo>
                  <a:pt x="0" y="0"/>
                </a:moveTo>
                <a:lnTo>
                  <a:pt x="430142" y="0"/>
                </a:lnTo>
                <a:lnTo>
                  <a:pt x="430142" y="433392"/>
                </a:lnTo>
                <a:lnTo>
                  <a:pt x="0" y="4333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5854465" y="3647488"/>
            <a:ext cx="2424989" cy="2926080"/>
          </a:xfrm>
          <a:custGeom>
            <a:avLst/>
            <a:gdLst/>
            <a:ahLst/>
            <a:cxnLst/>
            <a:rect r="r" b="b" t="t" l="l"/>
            <a:pathLst>
              <a:path h="2926080" w="2424989">
                <a:moveTo>
                  <a:pt x="0" y="0"/>
                </a:moveTo>
                <a:lnTo>
                  <a:pt x="2424988" y="0"/>
                </a:lnTo>
                <a:lnTo>
                  <a:pt x="2424988" y="2926080"/>
                </a:lnTo>
                <a:lnTo>
                  <a:pt x="0" y="292608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8" id="8"/>
          <p:cNvSpPr txBox="true"/>
          <p:nvPr/>
        </p:nvSpPr>
        <p:spPr>
          <a:xfrm rot="0">
            <a:off x="731520" y="1837210"/>
            <a:ext cx="5510432" cy="923046"/>
          </a:xfrm>
          <a:prstGeom prst="rect">
            <a:avLst/>
          </a:prstGeom>
        </p:spPr>
        <p:txBody>
          <a:bodyPr anchor="t" rtlCol="false" tIns="0" lIns="0" bIns="0" rIns="0">
            <a:spAutoFit/>
          </a:bodyPr>
          <a:lstStyle/>
          <a:p>
            <a:pPr>
              <a:lnSpc>
                <a:spcPts val="5805"/>
              </a:lnSpc>
            </a:pPr>
            <a:r>
              <a:rPr lang="en-US" sz="5581" spc="145">
                <a:solidFill>
                  <a:srgbClr val="000000"/>
                </a:solidFill>
                <a:latin typeface="The Seasons Light"/>
              </a:rPr>
              <a:t>INTRODUCTION</a:t>
            </a:r>
          </a:p>
        </p:txBody>
      </p:sp>
      <p:sp>
        <p:nvSpPr>
          <p:cNvPr name="TextBox 9" id="9"/>
          <p:cNvSpPr txBox="true"/>
          <p:nvPr/>
        </p:nvSpPr>
        <p:spPr>
          <a:xfrm rot="0">
            <a:off x="731520" y="3193478"/>
            <a:ext cx="4544855" cy="2751687"/>
          </a:xfrm>
          <a:prstGeom prst="rect">
            <a:avLst/>
          </a:prstGeom>
        </p:spPr>
        <p:txBody>
          <a:bodyPr anchor="t" rtlCol="false" tIns="0" lIns="0" bIns="0" rIns="0">
            <a:spAutoFit/>
          </a:bodyPr>
          <a:lstStyle/>
          <a:p>
            <a:pPr marL="0" indent="0" lvl="0">
              <a:lnSpc>
                <a:spcPts val="2231"/>
              </a:lnSpc>
            </a:pPr>
            <a:r>
              <a:rPr lang="en-US" sz="1665">
                <a:solidFill>
                  <a:srgbClr val="000000"/>
                </a:solidFill>
                <a:latin typeface="B612"/>
              </a:rPr>
              <a:t>In a digital ecosystem brimming with mobile applications, understanding user preferences and market dynamics is paramount for app developers to thrive. This technical piece delves into an insightful journey of analyzing Apple Store app data, aiming to unearth actionable recommendations for stakeholders, particularly mobile app developers and aspiring entrepreneurs.</a:t>
            </a:r>
          </a:p>
        </p:txBody>
      </p:sp>
      <p:sp>
        <p:nvSpPr>
          <p:cNvPr name="TextBox 10" id="10"/>
          <p:cNvSpPr txBox="true"/>
          <p:nvPr/>
        </p:nvSpPr>
        <p:spPr>
          <a:xfrm rot="0">
            <a:off x="731520" y="6370687"/>
            <a:ext cx="1883048" cy="202881"/>
          </a:xfrm>
          <a:prstGeom prst="rect">
            <a:avLst/>
          </a:prstGeom>
        </p:spPr>
        <p:txBody>
          <a:bodyPr anchor="t" rtlCol="false" tIns="0" lIns="0" bIns="0" rIns="0">
            <a:spAutoFit/>
          </a:bodyPr>
          <a:lstStyle/>
          <a:p>
            <a:pPr algn="ctr">
              <a:lnSpc>
                <a:spcPts val="1680"/>
              </a:lnSpc>
            </a:pPr>
            <a:r>
              <a:rPr lang="en-US" sz="1200" u="sng">
                <a:solidFill>
                  <a:srgbClr val="000000"/>
                </a:solidFill>
                <a:latin typeface="Sukar Bold"/>
                <a:hlinkClick r:id="rId8" tooltip="https://github.com/purvamasurkar/Apple-App-store-analysis-using-SQL"/>
              </a:rPr>
              <a:t>GITHUB LINK OF THE PROJECT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2700000"/>
        </a:gradFill>
      </p:bgPr>
    </p:bg>
    <p:spTree>
      <p:nvGrpSpPr>
        <p:cNvPr id="1" name=""/>
        <p:cNvGrpSpPr/>
        <p:nvPr/>
      </p:nvGrpSpPr>
      <p:grpSpPr>
        <a:xfrm>
          <a:off x="0" y="0"/>
          <a:ext cx="0" cy="0"/>
          <a:chOff x="0" y="0"/>
          <a:chExt cx="0" cy="0"/>
        </a:xfrm>
      </p:grpSpPr>
      <p:sp>
        <p:nvSpPr>
          <p:cNvPr name="AutoShape 2" id="2"/>
          <p:cNvSpPr/>
          <p:nvPr/>
        </p:nvSpPr>
        <p:spPr>
          <a:xfrm>
            <a:off x="-568368" y="6788551"/>
            <a:ext cx="10890336" cy="0"/>
          </a:xfrm>
          <a:prstGeom prst="line">
            <a:avLst/>
          </a:prstGeom>
          <a:ln cap="flat" w="9525">
            <a:solidFill>
              <a:srgbClr val="343434"/>
            </a:solidFill>
            <a:prstDash val="solid"/>
            <a:headEnd type="none" len="sm" w="sm"/>
            <a:tailEnd type="none" len="sm" w="sm"/>
          </a:ln>
        </p:spPr>
      </p:sp>
      <p:sp>
        <p:nvSpPr>
          <p:cNvPr name="Freeform 3" id="3"/>
          <p:cNvSpPr/>
          <p:nvPr/>
        </p:nvSpPr>
        <p:spPr>
          <a:xfrm flipH="false" flipV="false" rot="5400000">
            <a:off x="1952933" y="6718055"/>
            <a:ext cx="367666" cy="674617"/>
          </a:xfrm>
          <a:custGeom>
            <a:avLst/>
            <a:gdLst/>
            <a:ahLst/>
            <a:cxnLst/>
            <a:rect r="r" b="b" t="t" l="l"/>
            <a:pathLst>
              <a:path h="674617" w="367666">
                <a:moveTo>
                  <a:pt x="0" y="0"/>
                </a:moveTo>
                <a:lnTo>
                  <a:pt x="367666" y="0"/>
                </a:lnTo>
                <a:lnTo>
                  <a:pt x="367666" y="674617"/>
                </a:lnTo>
                <a:lnTo>
                  <a:pt x="0" y="67461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true" rot="5400000">
            <a:off x="7428349" y="6718055"/>
            <a:ext cx="367666" cy="674617"/>
          </a:xfrm>
          <a:custGeom>
            <a:avLst/>
            <a:gdLst/>
            <a:ahLst/>
            <a:cxnLst/>
            <a:rect r="r" b="b" t="t" l="l"/>
            <a:pathLst>
              <a:path h="674617" w="367666">
                <a:moveTo>
                  <a:pt x="0" y="674617"/>
                </a:moveTo>
                <a:lnTo>
                  <a:pt x="367666" y="674617"/>
                </a:lnTo>
                <a:lnTo>
                  <a:pt x="367666" y="0"/>
                </a:lnTo>
                <a:lnTo>
                  <a:pt x="0" y="0"/>
                </a:lnTo>
                <a:lnTo>
                  <a:pt x="0" y="674617"/>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0" y="758632"/>
            <a:ext cx="9768523" cy="6025157"/>
          </a:xfrm>
          <a:custGeom>
            <a:avLst/>
            <a:gdLst/>
            <a:ahLst/>
            <a:cxnLst/>
            <a:rect r="r" b="b" t="t" l="l"/>
            <a:pathLst>
              <a:path h="6025157" w="9768523">
                <a:moveTo>
                  <a:pt x="0" y="0"/>
                </a:moveTo>
                <a:lnTo>
                  <a:pt x="9768523" y="0"/>
                </a:lnTo>
                <a:lnTo>
                  <a:pt x="9768523" y="6025156"/>
                </a:lnTo>
                <a:lnTo>
                  <a:pt x="0" y="6025156"/>
                </a:lnTo>
                <a:lnTo>
                  <a:pt x="0" y="0"/>
                </a:lnTo>
                <a:close/>
              </a:path>
            </a:pathLst>
          </a:custGeom>
          <a:blipFill>
            <a:blip r:embed="rId4">
              <a:extLst>
                <a:ext uri="{96DAC541-7B7A-43D3-8B79-37D633B846F1}">
                  <asvg:svgBlip xmlns:asvg="http://schemas.microsoft.com/office/drawing/2016/SVG/main" r:embed="rId5"/>
                </a:ext>
              </a:extLst>
            </a:blip>
            <a:stretch>
              <a:fillRect l="0" t="-104947" r="-26410" b="0"/>
            </a:stretch>
          </a:blipFill>
        </p:spPr>
      </p:sp>
      <p:sp>
        <p:nvSpPr>
          <p:cNvPr name="AutoShape 6" id="6"/>
          <p:cNvSpPr/>
          <p:nvPr/>
        </p:nvSpPr>
        <p:spPr>
          <a:xfrm>
            <a:off x="2323864" y="1808192"/>
            <a:ext cx="5120795" cy="0"/>
          </a:xfrm>
          <a:prstGeom prst="line">
            <a:avLst/>
          </a:prstGeom>
          <a:ln cap="flat" w="9525">
            <a:solidFill>
              <a:srgbClr val="343434"/>
            </a:solidFill>
            <a:prstDash val="solid"/>
            <a:headEnd type="none" len="sm" w="sm"/>
            <a:tailEnd type="none" len="sm" w="sm"/>
          </a:ln>
        </p:spPr>
      </p:sp>
      <p:sp>
        <p:nvSpPr>
          <p:cNvPr name="TextBox 7" id="7"/>
          <p:cNvSpPr txBox="true"/>
          <p:nvPr/>
        </p:nvSpPr>
        <p:spPr>
          <a:xfrm rot="0">
            <a:off x="1582559" y="970808"/>
            <a:ext cx="6603405" cy="756422"/>
          </a:xfrm>
          <a:prstGeom prst="rect">
            <a:avLst/>
          </a:prstGeom>
        </p:spPr>
        <p:txBody>
          <a:bodyPr anchor="t" rtlCol="false" tIns="0" lIns="0" bIns="0" rIns="0">
            <a:spAutoFit/>
          </a:bodyPr>
          <a:lstStyle/>
          <a:p>
            <a:pPr algn="ctr">
              <a:lnSpc>
                <a:spcPts val="5077"/>
              </a:lnSpc>
            </a:pPr>
            <a:r>
              <a:rPr lang="en-US" sz="4881" spc="126">
                <a:solidFill>
                  <a:srgbClr val="343434"/>
                </a:solidFill>
                <a:latin typeface="The Seasons"/>
              </a:rPr>
              <a:t>STEPS FOR ANALYSIS</a:t>
            </a:r>
          </a:p>
        </p:txBody>
      </p:sp>
      <p:grpSp>
        <p:nvGrpSpPr>
          <p:cNvPr name="Group 8" id="8"/>
          <p:cNvGrpSpPr/>
          <p:nvPr/>
        </p:nvGrpSpPr>
        <p:grpSpPr>
          <a:xfrm rot="0">
            <a:off x="916391" y="2884014"/>
            <a:ext cx="2533220" cy="2971146"/>
            <a:chOff x="0" y="0"/>
            <a:chExt cx="938230" cy="1100424"/>
          </a:xfrm>
        </p:grpSpPr>
        <p:sp>
          <p:nvSpPr>
            <p:cNvPr name="Freeform 9" id="9"/>
            <p:cNvSpPr/>
            <p:nvPr/>
          </p:nvSpPr>
          <p:spPr>
            <a:xfrm flipH="false" flipV="false" rot="0">
              <a:off x="0" y="0"/>
              <a:ext cx="938230" cy="1100424"/>
            </a:xfrm>
            <a:custGeom>
              <a:avLst/>
              <a:gdLst/>
              <a:ahLst/>
              <a:cxnLst/>
              <a:rect r="r" b="b" t="t" l="l"/>
              <a:pathLst>
                <a:path h="1100424" w="938230">
                  <a:moveTo>
                    <a:pt x="110022" y="0"/>
                  </a:moveTo>
                  <a:lnTo>
                    <a:pt x="828208" y="0"/>
                  </a:lnTo>
                  <a:cubicBezTo>
                    <a:pt x="857387" y="0"/>
                    <a:pt x="885372" y="11592"/>
                    <a:pt x="906005" y="32225"/>
                  </a:cubicBezTo>
                  <a:cubicBezTo>
                    <a:pt x="926638" y="52858"/>
                    <a:pt x="938230" y="80842"/>
                    <a:pt x="938230" y="110022"/>
                  </a:cubicBezTo>
                  <a:lnTo>
                    <a:pt x="938230" y="990403"/>
                  </a:lnTo>
                  <a:cubicBezTo>
                    <a:pt x="938230" y="1019582"/>
                    <a:pt x="926638" y="1047567"/>
                    <a:pt x="906005" y="1068200"/>
                  </a:cubicBezTo>
                  <a:cubicBezTo>
                    <a:pt x="885372" y="1088833"/>
                    <a:pt x="857387" y="1100424"/>
                    <a:pt x="828208" y="1100424"/>
                  </a:cubicBezTo>
                  <a:lnTo>
                    <a:pt x="110022" y="1100424"/>
                  </a:lnTo>
                  <a:cubicBezTo>
                    <a:pt x="80842" y="1100424"/>
                    <a:pt x="52858" y="1088833"/>
                    <a:pt x="32225" y="1068200"/>
                  </a:cubicBezTo>
                  <a:cubicBezTo>
                    <a:pt x="11592" y="1047567"/>
                    <a:pt x="0" y="1019582"/>
                    <a:pt x="0" y="990403"/>
                  </a:cubicBezTo>
                  <a:lnTo>
                    <a:pt x="0" y="110022"/>
                  </a:lnTo>
                  <a:cubicBezTo>
                    <a:pt x="0" y="80842"/>
                    <a:pt x="11592" y="52858"/>
                    <a:pt x="32225" y="32225"/>
                  </a:cubicBezTo>
                  <a:cubicBezTo>
                    <a:pt x="52858" y="11592"/>
                    <a:pt x="80842" y="0"/>
                    <a:pt x="110022" y="0"/>
                  </a:cubicBezTo>
                  <a:close/>
                </a:path>
              </a:pathLst>
            </a:custGeom>
            <a:solidFill>
              <a:srgbClr val="F1EDE8"/>
            </a:solidFill>
            <a:ln w="9525" cap="rnd">
              <a:solidFill>
                <a:srgbClr val="343434"/>
              </a:solidFill>
              <a:prstDash val="solid"/>
              <a:round/>
            </a:ln>
          </p:spPr>
        </p:sp>
        <p:sp>
          <p:nvSpPr>
            <p:cNvPr name="TextBox 10" id="10"/>
            <p:cNvSpPr txBox="true"/>
            <p:nvPr/>
          </p:nvSpPr>
          <p:spPr>
            <a:xfrm>
              <a:off x="0" y="-38100"/>
              <a:ext cx="938230" cy="1138524"/>
            </a:xfrm>
            <a:prstGeom prst="rect">
              <a:avLst/>
            </a:prstGeom>
          </p:spPr>
          <p:txBody>
            <a:bodyPr anchor="ctr" rtlCol="false" tIns="50800" lIns="50800" bIns="50800" rIns="50800"/>
            <a:lstStyle/>
            <a:p>
              <a:pPr algn="ctr">
                <a:lnSpc>
                  <a:spcPts val="2235"/>
                </a:lnSpc>
              </a:pPr>
            </a:p>
          </p:txBody>
        </p:sp>
      </p:grpSp>
      <p:sp>
        <p:nvSpPr>
          <p:cNvPr name="TextBox 11" id="11"/>
          <p:cNvSpPr txBox="true"/>
          <p:nvPr/>
        </p:nvSpPr>
        <p:spPr>
          <a:xfrm rot="0">
            <a:off x="1359645" y="3038610"/>
            <a:ext cx="1646711" cy="826219"/>
          </a:xfrm>
          <a:prstGeom prst="rect">
            <a:avLst/>
          </a:prstGeom>
        </p:spPr>
        <p:txBody>
          <a:bodyPr anchor="t" rtlCol="false" tIns="0" lIns="0" bIns="0" rIns="0">
            <a:spAutoFit/>
          </a:bodyPr>
          <a:lstStyle/>
          <a:p>
            <a:pPr algn="ctr">
              <a:lnSpc>
                <a:spcPts val="2235"/>
              </a:lnSpc>
            </a:pPr>
            <a:r>
              <a:rPr lang="en-US" sz="1596">
                <a:solidFill>
                  <a:srgbClr val="343434"/>
                </a:solidFill>
                <a:latin typeface="Aileron Bold"/>
              </a:rPr>
              <a:t> STAKEHOLDER IDENTIFICATION</a:t>
            </a:r>
          </a:p>
          <a:p>
            <a:pPr algn="ctr">
              <a:lnSpc>
                <a:spcPts val="2235"/>
              </a:lnSpc>
              <a:spcBef>
                <a:spcPct val="0"/>
              </a:spcBef>
            </a:pPr>
          </a:p>
        </p:txBody>
      </p:sp>
      <p:sp>
        <p:nvSpPr>
          <p:cNvPr name="TextBox 12" id="12"/>
          <p:cNvSpPr txBox="true"/>
          <p:nvPr/>
        </p:nvSpPr>
        <p:spPr>
          <a:xfrm rot="0">
            <a:off x="1325991" y="3771210"/>
            <a:ext cx="1719898" cy="1880747"/>
          </a:xfrm>
          <a:prstGeom prst="rect">
            <a:avLst/>
          </a:prstGeom>
        </p:spPr>
        <p:txBody>
          <a:bodyPr anchor="t" rtlCol="false" tIns="0" lIns="0" bIns="0" rIns="0">
            <a:spAutoFit/>
          </a:bodyPr>
          <a:lstStyle/>
          <a:p>
            <a:pPr algn="ctr">
              <a:lnSpc>
                <a:spcPts val="1679"/>
              </a:lnSpc>
            </a:pPr>
            <a:r>
              <a:rPr lang="en-US" sz="1365">
                <a:solidFill>
                  <a:srgbClr val="343434"/>
                </a:solidFill>
                <a:latin typeface="B612"/>
              </a:rPr>
              <a:t>Primarily mobile app developers and aspiring app entrepreneurs, were identified for whom the analysis would be tailored.</a:t>
            </a:r>
          </a:p>
          <a:p>
            <a:pPr algn="ctr" marL="0" indent="0" lvl="0">
              <a:lnSpc>
                <a:spcPts val="1679"/>
              </a:lnSpc>
            </a:pPr>
          </a:p>
          <a:p>
            <a:pPr algn="ctr" marL="0" indent="0" lvl="0">
              <a:lnSpc>
                <a:spcPts val="1679"/>
              </a:lnSpc>
            </a:pPr>
          </a:p>
        </p:txBody>
      </p:sp>
      <p:grpSp>
        <p:nvGrpSpPr>
          <p:cNvPr name="Group 13" id="13"/>
          <p:cNvGrpSpPr/>
          <p:nvPr/>
        </p:nvGrpSpPr>
        <p:grpSpPr>
          <a:xfrm rot="0">
            <a:off x="3607864" y="2884014"/>
            <a:ext cx="2533220" cy="2971146"/>
            <a:chOff x="0" y="0"/>
            <a:chExt cx="938230" cy="1100424"/>
          </a:xfrm>
        </p:grpSpPr>
        <p:sp>
          <p:nvSpPr>
            <p:cNvPr name="Freeform 14" id="14"/>
            <p:cNvSpPr/>
            <p:nvPr/>
          </p:nvSpPr>
          <p:spPr>
            <a:xfrm flipH="false" flipV="false" rot="0">
              <a:off x="0" y="0"/>
              <a:ext cx="938230" cy="1100424"/>
            </a:xfrm>
            <a:custGeom>
              <a:avLst/>
              <a:gdLst/>
              <a:ahLst/>
              <a:cxnLst/>
              <a:rect r="r" b="b" t="t" l="l"/>
              <a:pathLst>
                <a:path h="1100424" w="938230">
                  <a:moveTo>
                    <a:pt x="110022" y="0"/>
                  </a:moveTo>
                  <a:lnTo>
                    <a:pt x="828208" y="0"/>
                  </a:lnTo>
                  <a:cubicBezTo>
                    <a:pt x="857387" y="0"/>
                    <a:pt x="885372" y="11592"/>
                    <a:pt x="906005" y="32225"/>
                  </a:cubicBezTo>
                  <a:cubicBezTo>
                    <a:pt x="926638" y="52858"/>
                    <a:pt x="938230" y="80842"/>
                    <a:pt x="938230" y="110022"/>
                  </a:cubicBezTo>
                  <a:lnTo>
                    <a:pt x="938230" y="990403"/>
                  </a:lnTo>
                  <a:cubicBezTo>
                    <a:pt x="938230" y="1019582"/>
                    <a:pt x="926638" y="1047567"/>
                    <a:pt x="906005" y="1068200"/>
                  </a:cubicBezTo>
                  <a:cubicBezTo>
                    <a:pt x="885372" y="1088833"/>
                    <a:pt x="857387" y="1100424"/>
                    <a:pt x="828208" y="1100424"/>
                  </a:cubicBezTo>
                  <a:lnTo>
                    <a:pt x="110022" y="1100424"/>
                  </a:lnTo>
                  <a:cubicBezTo>
                    <a:pt x="80842" y="1100424"/>
                    <a:pt x="52858" y="1088833"/>
                    <a:pt x="32225" y="1068200"/>
                  </a:cubicBezTo>
                  <a:cubicBezTo>
                    <a:pt x="11592" y="1047567"/>
                    <a:pt x="0" y="1019582"/>
                    <a:pt x="0" y="990403"/>
                  </a:cubicBezTo>
                  <a:lnTo>
                    <a:pt x="0" y="110022"/>
                  </a:lnTo>
                  <a:cubicBezTo>
                    <a:pt x="0" y="80842"/>
                    <a:pt x="11592" y="52858"/>
                    <a:pt x="32225" y="32225"/>
                  </a:cubicBezTo>
                  <a:cubicBezTo>
                    <a:pt x="52858" y="11592"/>
                    <a:pt x="80842" y="0"/>
                    <a:pt x="110022" y="0"/>
                  </a:cubicBezTo>
                  <a:close/>
                </a:path>
              </a:pathLst>
            </a:custGeom>
            <a:solidFill>
              <a:srgbClr val="F1EDE8"/>
            </a:solidFill>
            <a:ln w="9525" cap="rnd">
              <a:solidFill>
                <a:srgbClr val="343434"/>
              </a:solidFill>
              <a:prstDash val="solid"/>
              <a:round/>
            </a:ln>
          </p:spPr>
        </p:sp>
        <p:sp>
          <p:nvSpPr>
            <p:cNvPr name="TextBox 15" id="15"/>
            <p:cNvSpPr txBox="true"/>
            <p:nvPr/>
          </p:nvSpPr>
          <p:spPr>
            <a:xfrm>
              <a:off x="0" y="-38100"/>
              <a:ext cx="938230" cy="1138524"/>
            </a:xfrm>
            <a:prstGeom prst="rect">
              <a:avLst/>
            </a:prstGeom>
          </p:spPr>
          <p:txBody>
            <a:bodyPr anchor="ctr" rtlCol="false" tIns="50800" lIns="50800" bIns="50800" rIns="50800"/>
            <a:lstStyle/>
            <a:p>
              <a:pPr algn="ctr">
                <a:lnSpc>
                  <a:spcPts val="2235"/>
                </a:lnSpc>
              </a:pPr>
            </a:p>
          </p:txBody>
        </p:sp>
      </p:grpSp>
      <p:sp>
        <p:nvSpPr>
          <p:cNvPr name="TextBox 16" id="16"/>
          <p:cNvSpPr txBox="true"/>
          <p:nvPr/>
        </p:nvSpPr>
        <p:spPr>
          <a:xfrm rot="0">
            <a:off x="4051119" y="3038610"/>
            <a:ext cx="1646711" cy="549994"/>
          </a:xfrm>
          <a:prstGeom prst="rect">
            <a:avLst/>
          </a:prstGeom>
        </p:spPr>
        <p:txBody>
          <a:bodyPr anchor="t" rtlCol="false" tIns="0" lIns="0" bIns="0" rIns="0">
            <a:spAutoFit/>
          </a:bodyPr>
          <a:lstStyle/>
          <a:p>
            <a:pPr algn="ctr">
              <a:lnSpc>
                <a:spcPts val="2235"/>
              </a:lnSpc>
              <a:spcBef>
                <a:spcPct val="0"/>
              </a:spcBef>
            </a:pPr>
            <a:r>
              <a:rPr lang="en-US" sz="1596">
                <a:solidFill>
                  <a:srgbClr val="343434"/>
                </a:solidFill>
                <a:latin typeface="Aileron Bold"/>
              </a:rPr>
              <a:t>EXPLORATORY DATA ANALYSIS</a:t>
            </a:r>
          </a:p>
        </p:txBody>
      </p:sp>
      <p:sp>
        <p:nvSpPr>
          <p:cNvPr name="TextBox 17" id="17"/>
          <p:cNvSpPr txBox="true"/>
          <p:nvPr/>
        </p:nvSpPr>
        <p:spPr>
          <a:xfrm rot="0">
            <a:off x="4014525" y="3699360"/>
            <a:ext cx="1861119" cy="1880747"/>
          </a:xfrm>
          <a:prstGeom prst="rect">
            <a:avLst/>
          </a:prstGeom>
        </p:spPr>
        <p:txBody>
          <a:bodyPr anchor="t" rtlCol="false" tIns="0" lIns="0" bIns="0" rIns="0">
            <a:spAutoFit/>
          </a:bodyPr>
          <a:lstStyle/>
          <a:p>
            <a:pPr algn="ctr">
              <a:lnSpc>
                <a:spcPts val="1679"/>
              </a:lnSpc>
            </a:pPr>
            <a:r>
              <a:rPr lang="en-US" sz="1365">
                <a:solidFill>
                  <a:srgbClr val="343434"/>
                </a:solidFill>
                <a:latin typeface="B612"/>
              </a:rPr>
              <a:t>A meticulous examination of the dataset ensued, with a focus on identifying any missing values or duplicates to ensure data integrity and reliability.</a:t>
            </a:r>
          </a:p>
          <a:p>
            <a:pPr algn="ctr" marL="0" indent="0" lvl="0">
              <a:lnSpc>
                <a:spcPts val="1679"/>
              </a:lnSpc>
            </a:pPr>
          </a:p>
        </p:txBody>
      </p:sp>
      <p:grpSp>
        <p:nvGrpSpPr>
          <p:cNvPr name="Group 18" id="18"/>
          <p:cNvGrpSpPr/>
          <p:nvPr/>
        </p:nvGrpSpPr>
        <p:grpSpPr>
          <a:xfrm rot="0">
            <a:off x="6299337" y="2884014"/>
            <a:ext cx="2533220" cy="2971146"/>
            <a:chOff x="0" y="0"/>
            <a:chExt cx="938230" cy="1100424"/>
          </a:xfrm>
        </p:grpSpPr>
        <p:sp>
          <p:nvSpPr>
            <p:cNvPr name="Freeform 19" id="19"/>
            <p:cNvSpPr/>
            <p:nvPr/>
          </p:nvSpPr>
          <p:spPr>
            <a:xfrm flipH="false" flipV="false" rot="0">
              <a:off x="0" y="0"/>
              <a:ext cx="938230" cy="1100424"/>
            </a:xfrm>
            <a:custGeom>
              <a:avLst/>
              <a:gdLst/>
              <a:ahLst/>
              <a:cxnLst/>
              <a:rect r="r" b="b" t="t" l="l"/>
              <a:pathLst>
                <a:path h="1100424" w="938230">
                  <a:moveTo>
                    <a:pt x="110022" y="0"/>
                  </a:moveTo>
                  <a:lnTo>
                    <a:pt x="828208" y="0"/>
                  </a:lnTo>
                  <a:cubicBezTo>
                    <a:pt x="857387" y="0"/>
                    <a:pt x="885372" y="11592"/>
                    <a:pt x="906005" y="32225"/>
                  </a:cubicBezTo>
                  <a:cubicBezTo>
                    <a:pt x="926638" y="52858"/>
                    <a:pt x="938230" y="80842"/>
                    <a:pt x="938230" y="110022"/>
                  </a:cubicBezTo>
                  <a:lnTo>
                    <a:pt x="938230" y="990403"/>
                  </a:lnTo>
                  <a:cubicBezTo>
                    <a:pt x="938230" y="1019582"/>
                    <a:pt x="926638" y="1047567"/>
                    <a:pt x="906005" y="1068200"/>
                  </a:cubicBezTo>
                  <a:cubicBezTo>
                    <a:pt x="885372" y="1088833"/>
                    <a:pt x="857387" y="1100424"/>
                    <a:pt x="828208" y="1100424"/>
                  </a:cubicBezTo>
                  <a:lnTo>
                    <a:pt x="110022" y="1100424"/>
                  </a:lnTo>
                  <a:cubicBezTo>
                    <a:pt x="80842" y="1100424"/>
                    <a:pt x="52858" y="1088833"/>
                    <a:pt x="32225" y="1068200"/>
                  </a:cubicBezTo>
                  <a:cubicBezTo>
                    <a:pt x="11592" y="1047567"/>
                    <a:pt x="0" y="1019582"/>
                    <a:pt x="0" y="990403"/>
                  </a:cubicBezTo>
                  <a:lnTo>
                    <a:pt x="0" y="110022"/>
                  </a:lnTo>
                  <a:cubicBezTo>
                    <a:pt x="0" y="80842"/>
                    <a:pt x="11592" y="52858"/>
                    <a:pt x="32225" y="32225"/>
                  </a:cubicBezTo>
                  <a:cubicBezTo>
                    <a:pt x="52858" y="11592"/>
                    <a:pt x="80842" y="0"/>
                    <a:pt x="110022" y="0"/>
                  </a:cubicBezTo>
                  <a:close/>
                </a:path>
              </a:pathLst>
            </a:custGeom>
            <a:solidFill>
              <a:srgbClr val="F1EDE8"/>
            </a:solidFill>
            <a:ln w="9525" cap="rnd">
              <a:solidFill>
                <a:srgbClr val="343434"/>
              </a:solidFill>
              <a:prstDash val="solid"/>
              <a:round/>
            </a:ln>
          </p:spPr>
        </p:sp>
        <p:sp>
          <p:nvSpPr>
            <p:cNvPr name="TextBox 20" id="20"/>
            <p:cNvSpPr txBox="true"/>
            <p:nvPr/>
          </p:nvSpPr>
          <p:spPr>
            <a:xfrm>
              <a:off x="0" y="-38100"/>
              <a:ext cx="938230" cy="1138524"/>
            </a:xfrm>
            <a:prstGeom prst="rect">
              <a:avLst/>
            </a:prstGeom>
          </p:spPr>
          <p:txBody>
            <a:bodyPr anchor="ctr" rtlCol="false" tIns="50800" lIns="50800" bIns="50800" rIns="50800"/>
            <a:lstStyle/>
            <a:p>
              <a:pPr algn="ctr">
                <a:lnSpc>
                  <a:spcPts val="2235"/>
                </a:lnSpc>
              </a:pPr>
            </a:p>
          </p:txBody>
        </p:sp>
      </p:grpSp>
      <p:sp>
        <p:nvSpPr>
          <p:cNvPr name="TextBox 21" id="21"/>
          <p:cNvSpPr txBox="true"/>
          <p:nvPr/>
        </p:nvSpPr>
        <p:spPr>
          <a:xfrm rot="0">
            <a:off x="6502668" y="3038610"/>
            <a:ext cx="2126559" cy="826219"/>
          </a:xfrm>
          <a:prstGeom prst="rect">
            <a:avLst/>
          </a:prstGeom>
        </p:spPr>
        <p:txBody>
          <a:bodyPr anchor="t" rtlCol="false" tIns="0" lIns="0" bIns="0" rIns="0">
            <a:spAutoFit/>
          </a:bodyPr>
          <a:lstStyle/>
          <a:p>
            <a:pPr algn="ctr">
              <a:lnSpc>
                <a:spcPts val="2235"/>
              </a:lnSpc>
            </a:pPr>
            <a:r>
              <a:rPr lang="en-US" sz="1596">
                <a:solidFill>
                  <a:srgbClr val="343434"/>
                </a:solidFill>
                <a:latin typeface="Aileron Bold"/>
              </a:rPr>
              <a:t>ANALYSIS AND RECOMMENDATIONS</a:t>
            </a:r>
          </a:p>
          <a:p>
            <a:pPr algn="ctr">
              <a:lnSpc>
                <a:spcPts val="2235"/>
              </a:lnSpc>
              <a:spcBef>
                <a:spcPct val="0"/>
              </a:spcBef>
            </a:pPr>
          </a:p>
        </p:txBody>
      </p:sp>
      <p:sp>
        <p:nvSpPr>
          <p:cNvPr name="TextBox 22" id="22"/>
          <p:cNvSpPr txBox="true"/>
          <p:nvPr/>
        </p:nvSpPr>
        <p:spPr>
          <a:xfrm rot="0">
            <a:off x="6705998" y="3699360"/>
            <a:ext cx="1748142" cy="1252097"/>
          </a:xfrm>
          <a:prstGeom prst="rect">
            <a:avLst/>
          </a:prstGeom>
        </p:spPr>
        <p:txBody>
          <a:bodyPr anchor="t" rtlCol="false" tIns="0" lIns="0" bIns="0" rIns="0">
            <a:spAutoFit/>
          </a:bodyPr>
          <a:lstStyle/>
          <a:p>
            <a:pPr algn="ctr" marL="0" indent="0" lvl="0">
              <a:lnSpc>
                <a:spcPts val="1679"/>
              </a:lnSpc>
            </a:pPr>
            <a:r>
              <a:rPr lang="en-US" sz="1365">
                <a:solidFill>
                  <a:srgbClr val="343434"/>
                </a:solidFill>
                <a:latin typeface="B612"/>
              </a:rPr>
              <a:t>Six recommendations were made after the analysis process mostly with respect to the user ratings.</a:t>
            </a:r>
          </a:p>
        </p:txBody>
      </p:sp>
      <p:sp>
        <p:nvSpPr>
          <p:cNvPr name="Freeform 23" id="23"/>
          <p:cNvSpPr/>
          <p:nvPr/>
        </p:nvSpPr>
        <p:spPr>
          <a:xfrm flipH="false" flipV="false" rot="0">
            <a:off x="4673794" y="6324276"/>
            <a:ext cx="420936" cy="144171"/>
          </a:xfrm>
          <a:custGeom>
            <a:avLst/>
            <a:gdLst/>
            <a:ahLst/>
            <a:cxnLst/>
            <a:rect r="r" b="b" t="t" l="l"/>
            <a:pathLst>
              <a:path h="144171" w="420936">
                <a:moveTo>
                  <a:pt x="0" y="0"/>
                </a:moveTo>
                <a:lnTo>
                  <a:pt x="420936" y="0"/>
                </a:lnTo>
                <a:lnTo>
                  <a:pt x="420936" y="144170"/>
                </a:lnTo>
                <a:lnTo>
                  <a:pt x="0" y="14417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4" id="24"/>
          <p:cNvSpPr txBox="true"/>
          <p:nvPr/>
        </p:nvSpPr>
        <p:spPr>
          <a:xfrm rot="0">
            <a:off x="3992596" y="6944398"/>
            <a:ext cx="1883048" cy="202881"/>
          </a:xfrm>
          <a:prstGeom prst="rect">
            <a:avLst/>
          </a:prstGeom>
        </p:spPr>
        <p:txBody>
          <a:bodyPr anchor="t" rtlCol="false" tIns="0" lIns="0" bIns="0" rIns="0">
            <a:spAutoFit/>
          </a:bodyPr>
          <a:lstStyle/>
          <a:p>
            <a:pPr algn="ctr">
              <a:lnSpc>
                <a:spcPts val="1680"/>
              </a:lnSpc>
            </a:pPr>
            <a:r>
              <a:rPr lang="en-US" sz="1200" u="sng">
                <a:solidFill>
                  <a:srgbClr val="000000"/>
                </a:solidFill>
                <a:latin typeface="Sukar Bold"/>
                <a:hlinkClick r:id="rId8" tooltip="https://github.com/purvamasurkar/Apple-App-store-analysis-using-SQL"/>
              </a:rPr>
              <a:t>GITHUB LINK OF THE PROJECT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5400000">
            <a:off x="-2068272" y="-1492368"/>
            <a:ext cx="12348399" cy="7764089"/>
          </a:xfrm>
          <a:custGeom>
            <a:avLst/>
            <a:gdLst/>
            <a:ahLst/>
            <a:cxnLst/>
            <a:rect r="r" b="b" t="t" l="l"/>
            <a:pathLst>
              <a:path h="7764089" w="12348399">
                <a:moveTo>
                  <a:pt x="0" y="0"/>
                </a:moveTo>
                <a:lnTo>
                  <a:pt x="12348399" y="0"/>
                </a:lnTo>
                <a:lnTo>
                  <a:pt x="12348399" y="7764089"/>
                </a:lnTo>
                <a:lnTo>
                  <a:pt x="0" y="7764089"/>
                </a:lnTo>
                <a:lnTo>
                  <a:pt x="0" y="0"/>
                </a:lnTo>
                <a:close/>
              </a:path>
            </a:pathLst>
          </a:custGeom>
          <a:blipFill>
            <a:blip r:embed="rId2">
              <a:extLst>
                <a:ext uri="{96DAC541-7B7A-43D3-8B79-37D633B846F1}">
                  <asvg:svgBlip xmlns:asvg="http://schemas.microsoft.com/office/drawing/2016/SVG/main" r:embed="rId3"/>
                </a:ext>
              </a:extLst>
            </a:blip>
            <a:stretch>
              <a:fillRect l="0" t="-59045" r="0" b="0"/>
            </a:stretch>
          </a:blipFill>
        </p:spPr>
      </p:sp>
      <p:sp>
        <p:nvSpPr>
          <p:cNvPr name="AutoShape 3" id="3"/>
          <p:cNvSpPr/>
          <p:nvPr/>
        </p:nvSpPr>
        <p:spPr>
          <a:xfrm flipH="true">
            <a:off x="223883" y="-2105466"/>
            <a:ext cx="0" cy="10890336"/>
          </a:xfrm>
          <a:prstGeom prst="line">
            <a:avLst/>
          </a:prstGeom>
          <a:ln cap="flat" w="9525">
            <a:solidFill>
              <a:srgbClr val="343434"/>
            </a:solidFill>
            <a:prstDash val="solid"/>
            <a:headEnd type="none" len="sm" w="sm"/>
            <a:tailEnd type="none" len="sm" w="sm"/>
          </a:ln>
        </p:spPr>
      </p:sp>
      <p:sp>
        <p:nvSpPr>
          <p:cNvPr name="AutoShape 4" id="4"/>
          <p:cNvSpPr/>
          <p:nvPr/>
        </p:nvSpPr>
        <p:spPr>
          <a:xfrm>
            <a:off x="685250" y="1576151"/>
            <a:ext cx="4890686" cy="0"/>
          </a:xfrm>
          <a:prstGeom prst="line">
            <a:avLst/>
          </a:prstGeom>
          <a:ln cap="flat" w="9525">
            <a:solidFill>
              <a:srgbClr val="343434"/>
            </a:solidFill>
            <a:prstDash val="solid"/>
            <a:headEnd type="none" len="sm" w="sm"/>
            <a:tailEnd type="none" len="sm" w="sm"/>
          </a:ln>
        </p:spPr>
      </p:sp>
      <p:grpSp>
        <p:nvGrpSpPr>
          <p:cNvPr name="Group 5" id="5"/>
          <p:cNvGrpSpPr/>
          <p:nvPr/>
        </p:nvGrpSpPr>
        <p:grpSpPr>
          <a:xfrm rot="0">
            <a:off x="559752" y="2217956"/>
            <a:ext cx="4009692" cy="2194560"/>
            <a:chOff x="0" y="0"/>
            <a:chExt cx="1485071" cy="812800"/>
          </a:xfrm>
        </p:grpSpPr>
        <p:sp>
          <p:nvSpPr>
            <p:cNvPr name="Freeform 6" id="6"/>
            <p:cNvSpPr/>
            <p:nvPr/>
          </p:nvSpPr>
          <p:spPr>
            <a:xfrm flipH="false" flipV="false" rot="0">
              <a:off x="0" y="0"/>
              <a:ext cx="1485071" cy="812800"/>
            </a:xfrm>
            <a:custGeom>
              <a:avLst/>
              <a:gdLst/>
              <a:ahLst/>
              <a:cxnLst/>
              <a:rect r="r" b="b" t="t" l="l"/>
              <a:pathLst>
                <a:path h="812800" w="1485071">
                  <a:moveTo>
                    <a:pt x="69509" y="0"/>
                  </a:moveTo>
                  <a:lnTo>
                    <a:pt x="1415562" y="0"/>
                  </a:lnTo>
                  <a:cubicBezTo>
                    <a:pt x="1453951" y="0"/>
                    <a:pt x="1485071" y="31120"/>
                    <a:pt x="1485071" y="69509"/>
                  </a:cubicBezTo>
                  <a:lnTo>
                    <a:pt x="1485071" y="743291"/>
                  </a:lnTo>
                  <a:cubicBezTo>
                    <a:pt x="1485071" y="781680"/>
                    <a:pt x="1453951" y="812800"/>
                    <a:pt x="1415562" y="812800"/>
                  </a:cubicBezTo>
                  <a:lnTo>
                    <a:pt x="69509" y="812800"/>
                  </a:lnTo>
                  <a:cubicBezTo>
                    <a:pt x="31120" y="812800"/>
                    <a:pt x="0" y="781680"/>
                    <a:pt x="0" y="743291"/>
                  </a:cubicBezTo>
                  <a:lnTo>
                    <a:pt x="0" y="69509"/>
                  </a:lnTo>
                  <a:cubicBezTo>
                    <a:pt x="0" y="31120"/>
                    <a:pt x="31120" y="0"/>
                    <a:pt x="69509" y="0"/>
                  </a:cubicBezTo>
                  <a:close/>
                </a:path>
              </a:pathLst>
            </a:custGeom>
            <a:solidFill>
              <a:srgbClr val="F1EDE8"/>
            </a:solidFill>
            <a:ln w="9525" cap="rnd">
              <a:solidFill>
                <a:srgbClr val="343434"/>
              </a:solidFill>
              <a:prstDash val="solid"/>
              <a:round/>
            </a:ln>
          </p:spPr>
        </p:sp>
        <p:sp>
          <p:nvSpPr>
            <p:cNvPr name="TextBox 7" id="7"/>
            <p:cNvSpPr txBox="true"/>
            <p:nvPr/>
          </p:nvSpPr>
          <p:spPr>
            <a:xfrm>
              <a:off x="0" y="-38100"/>
              <a:ext cx="1485071" cy="850900"/>
            </a:xfrm>
            <a:prstGeom prst="rect">
              <a:avLst/>
            </a:prstGeom>
          </p:spPr>
          <p:txBody>
            <a:bodyPr anchor="ctr" rtlCol="false" tIns="50800" lIns="50800" bIns="50800" rIns="50800"/>
            <a:lstStyle/>
            <a:p>
              <a:pPr algn="ctr">
                <a:lnSpc>
                  <a:spcPts val="2235"/>
                </a:lnSpc>
              </a:pPr>
            </a:p>
          </p:txBody>
        </p:sp>
      </p:grpSp>
      <p:grpSp>
        <p:nvGrpSpPr>
          <p:cNvPr name="Group 8" id="8"/>
          <p:cNvGrpSpPr/>
          <p:nvPr/>
        </p:nvGrpSpPr>
        <p:grpSpPr>
          <a:xfrm rot="0">
            <a:off x="8426963" y="731520"/>
            <a:ext cx="348362" cy="1451150"/>
            <a:chOff x="0" y="0"/>
            <a:chExt cx="464482" cy="1934867"/>
          </a:xfrm>
        </p:grpSpPr>
        <p:sp>
          <p:nvSpPr>
            <p:cNvPr name="Freeform 9" id="9"/>
            <p:cNvSpPr/>
            <p:nvPr/>
          </p:nvSpPr>
          <p:spPr>
            <a:xfrm flipH="false" flipV="false" rot="0">
              <a:off x="0" y="1466875"/>
              <a:ext cx="464482" cy="467992"/>
            </a:xfrm>
            <a:custGeom>
              <a:avLst/>
              <a:gdLst/>
              <a:ahLst/>
              <a:cxnLst/>
              <a:rect r="r" b="b" t="t" l="l"/>
              <a:pathLst>
                <a:path h="467992" w="464482">
                  <a:moveTo>
                    <a:pt x="0" y="0"/>
                  </a:moveTo>
                  <a:lnTo>
                    <a:pt x="464482" y="0"/>
                  </a:lnTo>
                  <a:lnTo>
                    <a:pt x="464482" y="467992"/>
                  </a:lnTo>
                  <a:lnTo>
                    <a:pt x="0" y="4679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0" y="733438"/>
              <a:ext cx="464482" cy="467992"/>
            </a:xfrm>
            <a:custGeom>
              <a:avLst/>
              <a:gdLst/>
              <a:ahLst/>
              <a:cxnLst/>
              <a:rect r="r" b="b" t="t" l="l"/>
              <a:pathLst>
                <a:path h="467992" w="464482">
                  <a:moveTo>
                    <a:pt x="0" y="0"/>
                  </a:moveTo>
                  <a:lnTo>
                    <a:pt x="464482" y="0"/>
                  </a:lnTo>
                  <a:lnTo>
                    <a:pt x="464482" y="467992"/>
                  </a:lnTo>
                  <a:lnTo>
                    <a:pt x="0" y="4679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false" rot="0">
              <a:off x="0" y="0"/>
              <a:ext cx="464482" cy="467992"/>
            </a:xfrm>
            <a:custGeom>
              <a:avLst/>
              <a:gdLst/>
              <a:ahLst/>
              <a:cxnLst/>
              <a:rect r="r" b="b" t="t" l="l"/>
              <a:pathLst>
                <a:path h="467992" w="464482">
                  <a:moveTo>
                    <a:pt x="0" y="0"/>
                  </a:moveTo>
                  <a:lnTo>
                    <a:pt x="464482" y="0"/>
                  </a:lnTo>
                  <a:lnTo>
                    <a:pt x="464482" y="467992"/>
                  </a:lnTo>
                  <a:lnTo>
                    <a:pt x="0" y="4679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12" id="12"/>
          <p:cNvSpPr/>
          <p:nvPr/>
        </p:nvSpPr>
        <p:spPr>
          <a:xfrm flipH="false" flipV="false" rot="0">
            <a:off x="3420988" y="4816171"/>
            <a:ext cx="5464161" cy="1958247"/>
          </a:xfrm>
          <a:custGeom>
            <a:avLst/>
            <a:gdLst/>
            <a:ahLst/>
            <a:cxnLst/>
            <a:rect r="r" b="b" t="t" l="l"/>
            <a:pathLst>
              <a:path h="1958247" w="5464161">
                <a:moveTo>
                  <a:pt x="0" y="0"/>
                </a:moveTo>
                <a:lnTo>
                  <a:pt x="5464161" y="0"/>
                </a:lnTo>
                <a:lnTo>
                  <a:pt x="5464161" y="1958247"/>
                </a:lnTo>
                <a:lnTo>
                  <a:pt x="0" y="1958247"/>
                </a:lnTo>
                <a:lnTo>
                  <a:pt x="0" y="0"/>
                </a:lnTo>
                <a:close/>
              </a:path>
            </a:pathLst>
          </a:custGeom>
          <a:blipFill>
            <a:blip r:embed="rId6"/>
            <a:stretch>
              <a:fillRect l="0" t="0" r="-21516" b="0"/>
            </a:stretch>
          </a:blipFill>
        </p:spPr>
      </p:sp>
      <p:sp>
        <p:nvSpPr>
          <p:cNvPr name="TextBox 13" id="13"/>
          <p:cNvSpPr txBox="true"/>
          <p:nvPr/>
        </p:nvSpPr>
        <p:spPr>
          <a:xfrm rot="0">
            <a:off x="685250" y="767341"/>
            <a:ext cx="7437308" cy="804047"/>
          </a:xfrm>
          <a:prstGeom prst="rect">
            <a:avLst/>
          </a:prstGeom>
        </p:spPr>
        <p:txBody>
          <a:bodyPr anchor="t" rtlCol="false" tIns="0" lIns="0" bIns="0" rIns="0">
            <a:spAutoFit/>
          </a:bodyPr>
          <a:lstStyle/>
          <a:p>
            <a:pPr>
              <a:lnSpc>
                <a:spcPts val="5077"/>
              </a:lnSpc>
            </a:pPr>
            <a:r>
              <a:rPr lang="en-US" sz="4881" spc="126">
                <a:solidFill>
                  <a:srgbClr val="343434"/>
                </a:solidFill>
                <a:latin typeface="The Seasons Light"/>
              </a:rPr>
              <a:t>RECOMMENDATION 1</a:t>
            </a:r>
          </a:p>
        </p:txBody>
      </p:sp>
      <p:sp>
        <p:nvSpPr>
          <p:cNvPr name="TextBox 14" id="14"/>
          <p:cNvSpPr txBox="true"/>
          <p:nvPr/>
        </p:nvSpPr>
        <p:spPr>
          <a:xfrm rot="0">
            <a:off x="737747" y="2856446"/>
            <a:ext cx="3666157" cy="1428877"/>
          </a:xfrm>
          <a:prstGeom prst="rect">
            <a:avLst/>
          </a:prstGeom>
        </p:spPr>
        <p:txBody>
          <a:bodyPr anchor="t" rtlCol="false" tIns="0" lIns="0" bIns="0" rIns="0">
            <a:spAutoFit/>
          </a:bodyPr>
          <a:lstStyle/>
          <a:p>
            <a:pPr>
              <a:lnSpc>
                <a:spcPts val="1903"/>
              </a:lnSpc>
            </a:pPr>
            <a:r>
              <a:rPr lang="en-US" sz="1399">
                <a:solidFill>
                  <a:srgbClr val="343434"/>
                </a:solidFill>
                <a:latin typeface="B612"/>
              </a:rPr>
              <a:t>The analysis revealed a notable trend: paid apps garner higher customer ratings than their free counterparts, signalling potential opportunities for revenue generation and enhanced user satisfaction.</a:t>
            </a:r>
          </a:p>
          <a:p>
            <a:pPr marL="0" indent="0" lvl="0">
              <a:lnSpc>
                <a:spcPts val="1903"/>
              </a:lnSpc>
            </a:pPr>
          </a:p>
        </p:txBody>
      </p:sp>
      <p:sp>
        <p:nvSpPr>
          <p:cNvPr name="TextBox 15" id="15"/>
          <p:cNvSpPr txBox="true"/>
          <p:nvPr/>
        </p:nvSpPr>
        <p:spPr>
          <a:xfrm rot="0">
            <a:off x="737747" y="2454371"/>
            <a:ext cx="3666157" cy="331795"/>
          </a:xfrm>
          <a:prstGeom prst="rect">
            <a:avLst/>
          </a:prstGeom>
        </p:spPr>
        <p:txBody>
          <a:bodyPr anchor="t" rtlCol="false" tIns="0" lIns="0" bIns="0" rIns="0">
            <a:spAutoFit/>
          </a:bodyPr>
          <a:lstStyle/>
          <a:p>
            <a:pPr>
              <a:lnSpc>
                <a:spcPts val="2235"/>
              </a:lnSpc>
            </a:pPr>
            <a:r>
              <a:rPr lang="en-US" sz="1596">
                <a:solidFill>
                  <a:srgbClr val="343434"/>
                </a:solidFill>
                <a:latin typeface="Aileron Bold"/>
              </a:rPr>
              <a:t>PAID APPS AND CUSTOMER RATINGS </a:t>
            </a:r>
          </a:p>
          <a:p>
            <a:pPr>
              <a:lnSpc>
                <a:spcPts val="275"/>
              </a:lnSpc>
              <a:spcBef>
                <a:spcPct val="0"/>
              </a:spcBef>
            </a:pPr>
          </a:p>
        </p:txBody>
      </p:sp>
      <p:sp>
        <p:nvSpPr>
          <p:cNvPr name="TextBox 16" id="16"/>
          <p:cNvSpPr txBox="true"/>
          <p:nvPr/>
        </p:nvSpPr>
        <p:spPr>
          <a:xfrm rot="0">
            <a:off x="681551" y="6869842"/>
            <a:ext cx="1883048" cy="202881"/>
          </a:xfrm>
          <a:prstGeom prst="rect">
            <a:avLst/>
          </a:prstGeom>
        </p:spPr>
        <p:txBody>
          <a:bodyPr anchor="t" rtlCol="false" tIns="0" lIns="0" bIns="0" rIns="0">
            <a:spAutoFit/>
          </a:bodyPr>
          <a:lstStyle/>
          <a:p>
            <a:pPr algn="ctr">
              <a:lnSpc>
                <a:spcPts val="1680"/>
              </a:lnSpc>
            </a:pPr>
            <a:r>
              <a:rPr lang="en-US" sz="1200" u="sng">
                <a:solidFill>
                  <a:srgbClr val="000000"/>
                </a:solidFill>
                <a:latin typeface="Sukar Bold"/>
                <a:hlinkClick r:id="rId7" tooltip="https://github.com/purvamasurkar/Apple-App-store-analysis-using-SQL"/>
              </a:rPr>
              <a:t>GITHUB LINK OF THE PROJECT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5400000">
            <a:off x="-2068272" y="-1492368"/>
            <a:ext cx="12348399" cy="7764089"/>
          </a:xfrm>
          <a:custGeom>
            <a:avLst/>
            <a:gdLst/>
            <a:ahLst/>
            <a:cxnLst/>
            <a:rect r="r" b="b" t="t" l="l"/>
            <a:pathLst>
              <a:path h="7764089" w="12348399">
                <a:moveTo>
                  <a:pt x="0" y="0"/>
                </a:moveTo>
                <a:lnTo>
                  <a:pt x="12348399" y="0"/>
                </a:lnTo>
                <a:lnTo>
                  <a:pt x="12348399" y="7764089"/>
                </a:lnTo>
                <a:lnTo>
                  <a:pt x="0" y="7764089"/>
                </a:lnTo>
                <a:lnTo>
                  <a:pt x="0" y="0"/>
                </a:lnTo>
                <a:close/>
              </a:path>
            </a:pathLst>
          </a:custGeom>
          <a:blipFill>
            <a:blip r:embed="rId2">
              <a:extLst>
                <a:ext uri="{96DAC541-7B7A-43D3-8B79-37D633B846F1}">
                  <asvg:svgBlip xmlns:asvg="http://schemas.microsoft.com/office/drawing/2016/SVG/main" r:embed="rId3"/>
                </a:ext>
              </a:extLst>
            </a:blip>
            <a:stretch>
              <a:fillRect l="0" t="-59045" r="0" b="0"/>
            </a:stretch>
          </a:blipFill>
        </p:spPr>
      </p:sp>
      <p:sp>
        <p:nvSpPr>
          <p:cNvPr name="AutoShape 3" id="3"/>
          <p:cNvSpPr/>
          <p:nvPr/>
        </p:nvSpPr>
        <p:spPr>
          <a:xfrm flipH="true">
            <a:off x="223883" y="-2105466"/>
            <a:ext cx="0" cy="10890336"/>
          </a:xfrm>
          <a:prstGeom prst="line">
            <a:avLst/>
          </a:prstGeom>
          <a:ln cap="flat" w="9525">
            <a:solidFill>
              <a:srgbClr val="343434"/>
            </a:solidFill>
            <a:prstDash val="solid"/>
            <a:headEnd type="none" len="sm" w="sm"/>
            <a:tailEnd type="none" len="sm" w="sm"/>
          </a:ln>
        </p:spPr>
      </p:sp>
      <p:sp>
        <p:nvSpPr>
          <p:cNvPr name="AutoShape 4" id="4"/>
          <p:cNvSpPr/>
          <p:nvPr/>
        </p:nvSpPr>
        <p:spPr>
          <a:xfrm>
            <a:off x="685250" y="1576151"/>
            <a:ext cx="4890686" cy="0"/>
          </a:xfrm>
          <a:prstGeom prst="line">
            <a:avLst/>
          </a:prstGeom>
          <a:ln cap="flat" w="9525">
            <a:solidFill>
              <a:srgbClr val="343434"/>
            </a:solidFill>
            <a:prstDash val="solid"/>
            <a:headEnd type="none" len="sm" w="sm"/>
            <a:tailEnd type="none" len="sm" w="sm"/>
          </a:ln>
        </p:spPr>
      </p:sp>
      <p:grpSp>
        <p:nvGrpSpPr>
          <p:cNvPr name="Group 5" id="5"/>
          <p:cNvGrpSpPr/>
          <p:nvPr/>
        </p:nvGrpSpPr>
        <p:grpSpPr>
          <a:xfrm rot="0">
            <a:off x="559752" y="2217956"/>
            <a:ext cx="4009692" cy="2194560"/>
            <a:chOff x="0" y="0"/>
            <a:chExt cx="1485071" cy="812800"/>
          </a:xfrm>
        </p:grpSpPr>
        <p:sp>
          <p:nvSpPr>
            <p:cNvPr name="Freeform 6" id="6"/>
            <p:cNvSpPr/>
            <p:nvPr/>
          </p:nvSpPr>
          <p:spPr>
            <a:xfrm flipH="false" flipV="false" rot="0">
              <a:off x="0" y="0"/>
              <a:ext cx="1485071" cy="812800"/>
            </a:xfrm>
            <a:custGeom>
              <a:avLst/>
              <a:gdLst/>
              <a:ahLst/>
              <a:cxnLst/>
              <a:rect r="r" b="b" t="t" l="l"/>
              <a:pathLst>
                <a:path h="812800" w="1485071">
                  <a:moveTo>
                    <a:pt x="69509" y="0"/>
                  </a:moveTo>
                  <a:lnTo>
                    <a:pt x="1415562" y="0"/>
                  </a:lnTo>
                  <a:cubicBezTo>
                    <a:pt x="1453951" y="0"/>
                    <a:pt x="1485071" y="31120"/>
                    <a:pt x="1485071" y="69509"/>
                  </a:cubicBezTo>
                  <a:lnTo>
                    <a:pt x="1485071" y="743291"/>
                  </a:lnTo>
                  <a:cubicBezTo>
                    <a:pt x="1485071" y="781680"/>
                    <a:pt x="1453951" y="812800"/>
                    <a:pt x="1415562" y="812800"/>
                  </a:cubicBezTo>
                  <a:lnTo>
                    <a:pt x="69509" y="812800"/>
                  </a:lnTo>
                  <a:cubicBezTo>
                    <a:pt x="31120" y="812800"/>
                    <a:pt x="0" y="781680"/>
                    <a:pt x="0" y="743291"/>
                  </a:cubicBezTo>
                  <a:lnTo>
                    <a:pt x="0" y="69509"/>
                  </a:lnTo>
                  <a:cubicBezTo>
                    <a:pt x="0" y="31120"/>
                    <a:pt x="31120" y="0"/>
                    <a:pt x="69509" y="0"/>
                  </a:cubicBezTo>
                  <a:close/>
                </a:path>
              </a:pathLst>
            </a:custGeom>
            <a:solidFill>
              <a:srgbClr val="F1EDE8"/>
            </a:solidFill>
            <a:ln w="9525" cap="rnd">
              <a:solidFill>
                <a:srgbClr val="343434"/>
              </a:solidFill>
              <a:prstDash val="solid"/>
              <a:round/>
            </a:ln>
          </p:spPr>
        </p:sp>
        <p:sp>
          <p:nvSpPr>
            <p:cNvPr name="TextBox 7" id="7"/>
            <p:cNvSpPr txBox="true"/>
            <p:nvPr/>
          </p:nvSpPr>
          <p:spPr>
            <a:xfrm>
              <a:off x="0" y="-38100"/>
              <a:ext cx="1485071" cy="850900"/>
            </a:xfrm>
            <a:prstGeom prst="rect">
              <a:avLst/>
            </a:prstGeom>
          </p:spPr>
          <p:txBody>
            <a:bodyPr anchor="ctr" rtlCol="false" tIns="50800" lIns="50800" bIns="50800" rIns="50800"/>
            <a:lstStyle/>
            <a:p>
              <a:pPr algn="ctr">
                <a:lnSpc>
                  <a:spcPts val="2235"/>
                </a:lnSpc>
              </a:pPr>
            </a:p>
          </p:txBody>
        </p:sp>
      </p:grpSp>
      <p:grpSp>
        <p:nvGrpSpPr>
          <p:cNvPr name="Group 8" id="8"/>
          <p:cNvGrpSpPr/>
          <p:nvPr/>
        </p:nvGrpSpPr>
        <p:grpSpPr>
          <a:xfrm rot="0">
            <a:off x="8426963" y="731520"/>
            <a:ext cx="348362" cy="1451150"/>
            <a:chOff x="0" y="0"/>
            <a:chExt cx="464482" cy="1934867"/>
          </a:xfrm>
        </p:grpSpPr>
        <p:sp>
          <p:nvSpPr>
            <p:cNvPr name="Freeform 9" id="9"/>
            <p:cNvSpPr/>
            <p:nvPr/>
          </p:nvSpPr>
          <p:spPr>
            <a:xfrm flipH="false" flipV="false" rot="0">
              <a:off x="0" y="1466875"/>
              <a:ext cx="464482" cy="467992"/>
            </a:xfrm>
            <a:custGeom>
              <a:avLst/>
              <a:gdLst/>
              <a:ahLst/>
              <a:cxnLst/>
              <a:rect r="r" b="b" t="t" l="l"/>
              <a:pathLst>
                <a:path h="467992" w="464482">
                  <a:moveTo>
                    <a:pt x="0" y="0"/>
                  </a:moveTo>
                  <a:lnTo>
                    <a:pt x="464482" y="0"/>
                  </a:lnTo>
                  <a:lnTo>
                    <a:pt x="464482" y="467992"/>
                  </a:lnTo>
                  <a:lnTo>
                    <a:pt x="0" y="4679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0" y="733438"/>
              <a:ext cx="464482" cy="467992"/>
            </a:xfrm>
            <a:custGeom>
              <a:avLst/>
              <a:gdLst/>
              <a:ahLst/>
              <a:cxnLst/>
              <a:rect r="r" b="b" t="t" l="l"/>
              <a:pathLst>
                <a:path h="467992" w="464482">
                  <a:moveTo>
                    <a:pt x="0" y="0"/>
                  </a:moveTo>
                  <a:lnTo>
                    <a:pt x="464482" y="0"/>
                  </a:lnTo>
                  <a:lnTo>
                    <a:pt x="464482" y="467992"/>
                  </a:lnTo>
                  <a:lnTo>
                    <a:pt x="0" y="4679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false" rot="0">
              <a:off x="0" y="0"/>
              <a:ext cx="464482" cy="467992"/>
            </a:xfrm>
            <a:custGeom>
              <a:avLst/>
              <a:gdLst/>
              <a:ahLst/>
              <a:cxnLst/>
              <a:rect r="r" b="b" t="t" l="l"/>
              <a:pathLst>
                <a:path h="467992" w="464482">
                  <a:moveTo>
                    <a:pt x="0" y="0"/>
                  </a:moveTo>
                  <a:lnTo>
                    <a:pt x="464482" y="0"/>
                  </a:lnTo>
                  <a:lnTo>
                    <a:pt x="464482" y="467992"/>
                  </a:lnTo>
                  <a:lnTo>
                    <a:pt x="0" y="4679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12" id="12"/>
          <p:cNvSpPr/>
          <p:nvPr/>
        </p:nvSpPr>
        <p:spPr>
          <a:xfrm flipH="false" flipV="false" rot="0">
            <a:off x="3446393" y="4726841"/>
            <a:ext cx="5417147" cy="2366810"/>
          </a:xfrm>
          <a:custGeom>
            <a:avLst/>
            <a:gdLst/>
            <a:ahLst/>
            <a:cxnLst/>
            <a:rect r="r" b="b" t="t" l="l"/>
            <a:pathLst>
              <a:path h="2366810" w="5417147">
                <a:moveTo>
                  <a:pt x="0" y="0"/>
                </a:moveTo>
                <a:lnTo>
                  <a:pt x="5417147" y="0"/>
                </a:lnTo>
                <a:lnTo>
                  <a:pt x="5417147" y="2366810"/>
                </a:lnTo>
                <a:lnTo>
                  <a:pt x="0" y="2366810"/>
                </a:lnTo>
                <a:lnTo>
                  <a:pt x="0" y="0"/>
                </a:lnTo>
                <a:close/>
              </a:path>
            </a:pathLst>
          </a:custGeom>
          <a:blipFill>
            <a:blip r:embed="rId6"/>
            <a:stretch>
              <a:fillRect l="0" t="0" r="-23487" b="0"/>
            </a:stretch>
          </a:blipFill>
        </p:spPr>
      </p:sp>
      <p:sp>
        <p:nvSpPr>
          <p:cNvPr name="TextBox 13" id="13"/>
          <p:cNvSpPr txBox="true"/>
          <p:nvPr/>
        </p:nvSpPr>
        <p:spPr>
          <a:xfrm rot="0">
            <a:off x="685250" y="767341"/>
            <a:ext cx="7437308" cy="804047"/>
          </a:xfrm>
          <a:prstGeom prst="rect">
            <a:avLst/>
          </a:prstGeom>
        </p:spPr>
        <p:txBody>
          <a:bodyPr anchor="t" rtlCol="false" tIns="0" lIns="0" bIns="0" rIns="0">
            <a:spAutoFit/>
          </a:bodyPr>
          <a:lstStyle/>
          <a:p>
            <a:pPr>
              <a:lnSpc>
                <a:spcPts val="5077"/>
              </a:lnSpc>
            </a:pPr>
            <a:r>
              <a:rPr lang="en-US" sz="4881" spc="126">
                <a:solidFill>
                  <a:srgbClr val="343434"/>
                </a:solidFill>
                <a:latin typeface="The Seasons Light"/>
              </a:rPr>
              <a:t>RECOMMENDATION 2</a:t>
            </a:r>
          </a:p>
        </p:txBody>
      </p:sp>
      <p:sp>
        <p:nvSpPr>
          <p:cNvPr name="TextBox 14" id="14"/>
          <p:cNvSpPr txBox="true"/>
          <p:nvPr/>
        </p:nvSpPr>
        <p:spPr>
          <a:xfrm rot="0">
            <a:off x="737747" y="2865971"/>
            <a:ext cx="3666157" cy="1661033"/>
          </a:xfrm>
          <a:prstGeom prst="rect">
            <a:avLst/>
          </a:prstGeom>
        </p:spPr>
        <p:txBody>
          <a:bodyPr anchor="t" rtlCol="false" tIns="0" lIns="0" bIns="0" rIns="0">
            <a:spAutoFit/>
          </a:bodyPr>
          <a:lstStyle/>
          <a:p>
            <a:pPr>
              <a:lnSpc>
                <a:spcPts val="1875"/>
              </a:lnSpc>
            </a:pPr>
            <a:r>
              <a:rPr lang="en-US" sz="1399">
                <a:solidFill>
                  <a:srgbClr val="343434"/>
                </a:solidFill>
                <a:latin typeface="B612"/>
              </a:rPr>
              <a:t>Apps supporting a diverse range of languages, particularly within the 10-30 language bracket, exhibited higher ratings. This underscores the importance of catering to a global audience through multilingual support.</a:t>
            </a:r>
          </a:p>
          <a:p>
            <a:pPr marL="0" indent="0" lvl="0">
              <a:lnSpc>
                <a:spcPts val="1875"/>
              </a:lnSpc>
            </a:pPr>
          </a:p>
        </p:txBody>
      </p:sp>
      <p:sp>
        <p:nvSpPr>
          <p:cNvPr name="TextBox 15" id="15"/>
          <p:cNvSpPr txBox="true"/>
          <p:nvPr/>
        </p:nvSpPr>
        <p:spPr>
          <a:xfrm rot="0">
            <a:off x="731520" y="2464928"/>
            <a:ext cx="3849744" cy="504825"/>
          </a:xfrm>
          <a:prstGeom prst="rect">
            <a:avLst/>
          </a:prstGeom>
        </p:spPr>
        <p:txBody>
          <a:bodyPr anchor="t" rtlCol="false" tIns="0" lIns="0" bIns="0" rIns="0">
            <a:spAutoFit/>
          </a:bodyPr>
          <a:lstStyle/>
          <a:p>
            <a:pPr>
              <a:lnSpc>
                <a:spcPts val="2099"/>
              </a:lnSpc>
            </a:pPr>
            <a:r>
              <a:rPr lang="en-US" sz="1499">
                <a:solidFill>
                  <a:srgbClr val="343434"/>
                </a:solidFill>
                <a:latin typeface="Aileron Bold"/>
              </a:rPr>
              <a:t>LANGUAGE SUPPORT AND APP RATINGS</a:t>
            </a:r>
          </a:p>
          <a:p>
            <a:pPr>
              <a:lnSpc>
                <a:spcPts val="2099"/>
              </a:lnSpc>
              <a:spcBef>
                <a:spcPct val="0"/>
              </a:spcBef>
            </a:pPr>
          </a:p>
        </p:txBody>
      </p:sp>
      <p:sp>
        <p:nvSpPr>
          <p:cNvPr name="TextBox 16" id="16"/>
          <p:cNvSpPr txBox="true"/>
          <p:nvPr/>
        </p:nvSpPr>
        <p:spPr>
          <a:xfrm rot="0">
            <a:off x="559752" y="6890770"/>
            <a:ext cx="1883048" cy="202881"/>
          </a:xfrm>
          <a:prstGeom prst="rect">
            <a:avLst/>
          </a:prstGeom>
        </p:spPr>
        <p:txBody>
          <a:bodyPr anchor="t" rtlCol="false" tIns="0" lIns="0" bIns="0" rIns="0">
            <a:spAutoFit/>
          </a:bodyPr>
          <a:lstStyle/>
          <a:p>
            <a:pPr algn="ctr">
              <a:lnSpc>
                <a:spcPts val="1680"/>
              </a:lnSpc>
            </a:pPr>
            <a:r>
              <a:rPr lang="en-US" sz="1200" u="sng">
                <a:solidFill>
                  <a:srgbClr val="000000"/>
                </a:solidFill>
                <a:latin typeface="Sukar Bold"/>
                <a:hlinkClick r:id="rId7" tooltip="https://github.com/purvamasurkar/Apple-App-store-analysis-using-SQL"/>
              </a:rPr>
              <a:t>GITHUB LINK OF THE PROJECT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5400000">
            <a:off x="-2068272" y="-1492368"/>
            <a:ext cx="12348399" cy="7764089"/>
          </a:xfrm>
          <a:custGeom>
            <a:avLst/>
            <a:gdLst/>
            <a:ahLst/>
            <a:cxnLst/>
            <a:rect r="r" b="b" t="t" l="l"/>
            <a:pathLst>
              <a:path h="7764089" w="12348399">
                <a:moveTo>
                  <a:pt x="0" y="0"/>
                </a:moveTo>
                <a:lnTo>
                  <a:pt x="12348399" y="0"/>
                </a:lnTo>
                <a:lnTo>
                  <a:pt x="12348399" y="7764089"/>
                </a:lnTo>
                <a:lnTo>
                  <a:pt x="0" y="7764089"/>
                </a:lnTo>
                <a:lnTo>
                  <a:pt x="0" y="0"/>
                </a:lnTo>
                <a:close/>
              </a:path>
            </a:pathLst>
          </a:custGeom>
          <a:blipFill>
            <a:blip r:embed="rId2">
              <a:extLst>
                <a:ext uri="{96DAC541-7B7A-43D3-8B79-37D633B846F1}">
                  <asvg:svgBlip xmlns:asvg="http://schemas.microsoft.com/office/drawing/2016/SVG/main" r:embed="rId3"/>
                </a:ext>
              </a:extLst>
            </a:blip>
            <a:stretch>
              <a:fillRect l="0" t="-59045" r="0" b="0"/>
            </a:stretch>
          </a:blipFill>
        </p:spPr>
      </p:sp>
      <p:sp>
        <p:nvSpPr>
          <p:cNvPr name="AutoShape 3" id="3"/>
          <p:cNvSpPr/>
          <p:nvPr/>
        </p:nvSpPr>
        <p:spPr>
          <a:xfrm flipH="true">
            <a:off x="223883" y="-2105466"/>
            <a:ext cx="0" cy="10890336"/>
          </a:xfrm>
          <a:prstGeom prst="line">
            <a:avLst/>
          </a:prstGeom>
          <a:ln cap="flat" w="9525">
            <a:solidFill>
              <a:srgbClr val="343434"/>
            </a:solidFill>
            <a:prstDash val="solid"/>
            <a:headEnd type="none" len="sm" w="sm"/>
            <a:tailEnd type="none" len="sm" w="sm"/>
          </a:ln>
        </p:spPr>
      </p:sp>
      <p:sp>
        <p:nvSpPr>
          <p:cNvPr name="AutoShape 4" id="4"/>
          <p:cNvSpPr/>
          <p:nvPr/>
        </p:nvSpPr>
        <p:spPr>
          <a:xfrm>
            <a:off x="685250" y="1576151"/>
            <a:ext cx="4890686" cy="0"/>
          </a:xfrm>
          <a:prstGeom prst="line">
            <a:avLst/>
          </a:prstGeom>
          <a:ln cap="flat" w="9525">
            <a:solidFill>
              <a:srgbClr val="343434"/>
            </a:solidFill>
            <a:prstDash val="solid"/>
            <a:headEnd type="none" len="sm" w="sm"/>
            <a:tailEnd type="none" len="sm" w="sm"/>
          </a:ln>
        </p:spPr>
      </p:sp>
      <p:grpSp>
        <p:nvGrpSpPr>
          <p:cNvPr name="Group 5" id="5"/>
          <p:cNvGrpSpPr/>
          <p:nvPr/>
        </p:nvGrpSpPr>
        <p:grpSpPr>
          <a:xfrm rot="0">
            <a:off x="559752" y="2217956"/>
            <a:ext cx="4009692" cy="2194560"/>
            <a:chOff x="0" y="0"/>
            <a:chExt cx="1485071" cy="812800"/>
          </a:xfrm>
        </p:grpSpPr>
        <p:sp>
          <p:nvSpPr>
            <p:cNvPr name="Freeform 6" id="6"/>
            <p:cNvSpPr/>
            <p:nvPr/>
          </p:nvSpPr>
          <p:spPr>
            <a:xfrm flipH="false" flipV="false" rot="0">
              <a:off x="0" y="0"/>
              <a:ext cx="1485071" cy="812800"/>
            </a:xfrm>
            <a:custGeom>
              <a:avLst/>
              <a:gdLst/>
              <a:ahLst/>
              <a:cxnLst/>
              <a:rect r="r" b="b" t="t" l="l"/>
              <a:pathLst>
                <a:path h="812800" w="1485071">
                  <a:moveTo>
                    <a:pt x="69509" y="0"/>
                  </a:moveTo>
                  <a:lnTo>
                    <a:pt x="1415562" y="0"/>
                  </a:lnTo>
                  <a:cubicBezTo>
                    <a:pt x="1453951" y="0"/>
                    <a:pt x="1485071" y="31120"/>
                    <a:pt x="1485071" y="69509"/>
                  </a:cubicBezTo>
                  <a:lnTo>
                    <a:pt x="1485071" y="743291"/>
                  </a:lnTo>
                  <a:cubicBezTo>
                    <a:pt x="1485071" y="781680"/>
                    <a:pt x="1453951" y="812800"/>
                    <a:pt x="1415562" y="812800"/>
                  </a:cubicBezTo>
                  <a:lnTo>
                    <a:pt x="69509" y="812800"/>
                  </a:lnTo>
                  <a:cubicBezTo>
                    <a:pt x="31120" y="812800"/>
                    <a:pt x="0" y="781680"/>
                    <a:pt x="0" y="743291"/>
                  </a:cubicBezTo>
                  <a:lnTo>
                    <a:pt x="0" y="69509"/>
                  </a:lnTo>
                  <a:cubicBezTo>
                    <a:pt x="0" y="31120"/>
                    <a:pt x="31120" y="0"/>
                    <a:pt x="69509" y="0"/>
                  </a:cubicBezTo>
                  <a:close/>
                </a:path>
              </a:pathLst>
            </a:custGeom>
            <a:solidFill>
              <a:srgbClr val="F1EDE8"/>
            </a:solidFill>
            <a:ln w="9525" cap="rnd">
              <a:solidFill>
                <a:srgbClr val="343434"/>
              </a:solidFill>
              <a:prstDash val="solid"/>
              <a:round/>
            </a:ln>
          </p:spPr>
        </p:sp>
        <p:sp>
          <p:nvSpPr>
            <p:cNvPr name="TextBox 7" id="7"/>
            <p:cNvSpPr txBox="true"/>
            <p:nvPr/>
          </p:nvSpPr>
          <p:spPr>
            <a:xfrm>
              <a:off x="0" y="-38100"/>
              <a:ext cx="1485071" cy="850900"/>
            </a:xfrm>
            <a:prstGeom prst="rect">
              <a:avLst/>
            </a:prstGeom>
          </p:spPr>
          <p:txBody>
            <a:bodyPr anchor="ctr" rtlCol="false" tIns="50800" lIns="50800" bIns="50800" rIns="50800"/>
            <a:lstStyle/>
            <a:p>
              <a:pPr algn="ctr">
                <a:lnSpc>
                  <a:spcPts val="2235"/>
                </a:lnSpc>
              </a:pPr>
            </a:p>
          </p:txBody>
        </p:sp>
      </p:grpSp>
      <p:grpSp>
        <p:nvGrpSpPr>
          <p:cNvPr name="Group 8" id="8"/>
          <p:cNvGrpSpPr/>
          <p:nvPr/>
        </p:nvGrpSpPr>
        <p:grpSpPr>
          <a:xfrm rot="0">
            <a:off x="8426963" y="731520"/>
            <a:ext cx="348362" cy="1451150"/>
            <a:chOff x="0" y="0"/>
            <a:chExt cx="464482" cy="1934867"/>
          </a:xfrm>
        </p:grpSpPr>
        <p:sp>
          <p:nvSpPr>
            <p:cNvPr name="Freeform 9" id="9"/>
            <p:cNvSpPr/>
            <p:nvPr/>
          </p:nvSpPr>
          <p:spPr>
            <a:xfrm flipH="false" flipV="false" rot="0">
              <a:off x="0" y="1466875"/>
              <a:ext cx="464482" cy="467992"/>
            </a:xfrm>
            <a:custGeom>
              <a:avLst/>
              <a:gdLst/>
              <a:ahLst/>
              <a:cxnLst/>
              <a:rect r="r" b="b" t="t" l="l"/>
              <a:pathLst>
                <a:path h="467992" w="464482">
                  <a:moveTo>
                    <a:pt x="0" y="0"/>
                  </a:moveTo>
                  <a:lnTo>
                    <a:pt x="464482" y="0"/>
                  </a:lnTo>
                  <a:lnTo>
                    <a:pt x="464482" y="467992"/>
                  </a:lnTo>
                  <a:lnTo>
                    <a:pt x="0" y="4679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0" y="733438"/>
              <a:ext cx="464482" cy="467992"/>
            </a:xfrm>
            <a:custGeom>
              <a:avLst/>
              <a:gdLst/>
              <a:ahLst/>
              <a:cxnLst/>
              <a:rect r="r" b="b" t="t" l="l"/>
              <a:pathLst>
                <a:path h="467992" w="464482">
                  <a:moveTo>
                    <a:pt x="0" y="0"/>
                  </a:moveTo>
                  <a:lnTo>
                    <a:pt x="464482" y="0"/>
                  </a:lnTo>
                  <a:lnTo>
                    <a:pt x="464482" y="467992"/>
                  </a:lnTo>
                  <a:lnTo>
                    <a:pt x="0" y="4679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false" rot="0">
              <a:off x="0" y="0"/>
              <a:ext cx="464482" cy="467992"/>
            </a:xfrm>
            <a:custGeom>
              <a:avLst/>
              <a:gdLst/>
              <a:ahLst/>
              <a:cxnLst/>
              <a:rect r="r" b="b" t="t" l="l"/>
              <a:pathLst>
                <a:path h="467992" w="464482">
                  <a:moveTo>
                    <a:pt x="0" y="0"/>
                  </a:moveTo>
                  <a:lnTo>
                    <a:pt x="464482" y="0"/>
                  </a:lnTo>
                  <a:lnTo>
                    <a:pt x="464482" y="467992"/>
                  </a:lnTo>
                  <a:lnTo>
                    <a:pt x="0" y="4679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12" id="12"/>
          <p:cNvSpPr/>
          <p:nvPr/>
        </p:nvSpPr>
        <p:spPr>
          <a:xfrm flipH="false" flipV="false" rot="0">
            <a:off x="4022601" y="4883113"/>
            <a:ext cx="4578543" cy="1700567"/>
          </a:xfrm>
          <a:custGeom>
            <a:avLst/>
            <a:gdLst/>
            <a:ahLst/>
            <a:cxnLst/>
            <a:rect r="r" b="b" t="t" l="l"/>
            <a:pathLst>
              <a:path h="1700567" w="4578543">
                <a:moveTo>
                  <a:pt x="0" y="0"/>
                </a:moveTo>
                <a:lnTo>
                  <a:pt x="4578543" y="0"/>
                </a:lnTo>
                <a:lnTo>
                  <a:pt x="4578543" y="1700567"/>
                </a:lnTo>
                <a:lnTo>
                  <a:pt x="0" y="1700567"/>
                </a:lnTo>
                <a:lnTo>
                  <a:pt x="0" y="0"/>
                </a:lnTo>
                <a:close/>
              </a:path>
            </a:pathLst>
          </a:custGeom>
          <a:blipFill>
            <a:blip r:embed="rId6"/>
            <a:stretch>
              <a:fillRect l="0" t="0" r="-47808" b="0"/>
            </a:stretch>
          </a:blipFill>
        </p:spPr>
      </p:sp>
      <p:sp>
        <p:nvSpPr>
          <p:cNvPr name="TextBox 13" id="13"/>
          <p:cNvSpPr txBox="true"/>
          <p:nvPr/>
        </p:nvSpPr>
        <p:spPr>
          <a:xfrm rot="0">
            <a:off x="685250" y="767341"/>
            <a:ext cx="7437308" cy="804047"/>
          </a:xfrm>
          <a:prstGeom prst="rect">
            <a:avLst/>
          </a:prstGeom>
        </p:spPr>
        <p:txBody>
          <a:bodyPr anchor="t" rtlCol="false" tIns="0" lIns="0" bIns="0" rIns="0">
            <a:spAutoFit/>
          </a:bodyPr>
          <a:lstStyle/>
          <a:p>
            <a:pPr>
              <a:lnSpc>
                <a:spcPts val="5077"/>
              </a:lnSpc>
            </a:pPr>
            <a:r>
              <a:rPr lang="en-US" sz="4881" spc="126">
                <a:solidFill>
                  <a:srgbClr val="343434"/>
                </a:solidFill>
                <a:latin typeface="The Seasons Light"/>
              </a:rPr>
              <a:t>RECOMMENDATION 3</a:t>
            </a:r>
          </a:p>
        </p:txBody>
      </p:sp>
      <p:sp>
        <p:nvSpPr>
          <p:cNvPr name="TextBox 14" id="14"/>
          <p:cNvSpPr txBox="true"/>
          <p:nvPr/>
        </p:nvSpPr>
        <p:spPr>
          <a:xfrm rot="0">
            <a:off x="737747" y="2817558"/>
            <a:ext cx="3666157" cy="1661033"/>
          </a:xfrm>
          <a:prstGeom prst="rect">
            <a:avLst/>
          </a:prstGeom>
        </p:spPr>
        <p:txBody>
          <a:bodyPr anchor="t" rtlCol="false" tIns="0" lIns="0" bIns="0" rIns="0">
            <a:spAutoFit/>
          </a:bodyPr>
          <a:lstStyle/>
          <a:p>
            <a:pPr>
              <a:lnSpc>
                <a:spcPts val="1875"/>
              </a:lnSpc>
            </a:pPr>
            <a:r>
              <a:rPr lang="en-US" sz="1399">
                <a:solidFill>
                  <a:srgbClr val="343434"/>
                </a:solidFill>
                <a:latin typeface="B612"/>
              </a:rPr>
              <a:t>Contrasting trends emerged within different app genres. Finance and book app categories, for instance, exhibited relatively lower ratings, suggesting potential areas for improvement or market repositioning.</a:t>
            </a:r>
          </a:p>
          <a:p>
            <a:pPr marL="0" indent="0" lvl="0">
              <a:lnSpc>
                <a:spcPts val="1875"/>
              </a:lnSpc>
            </a:pPr>
          </a:p>
        </p:txBody>
      </p:sp>
      <p:sp>
        <p:nvSpPr>
          <p:cNvPr name="TextBox 15" id="15"/>
          <p:cNvSpPr txBox="true"/>
          <p:nvPr/>
        </p:nvSpPr>
        <p:spPr>
          <a:xfrm rot="0">
            <a:off x="1217897" y="2454371"/>
            <a:ext cx="2705857" cy="331795"/>
          </a:xfrm>
          <a:prstGeom prst="rect">
            <a:avLst/>
          </a:prstGeom>
        </p:spPr>
        <p:txBody>
          <a:bodyPr anchor="t" rtlCol="false" tIns="0" lIns="0" bIns="0" rIns="0">
            <a:spAutoFit/>
          </a:bodyPr>
          <a:lstStyle/>
          <a:p>
            <a:pPr>
              <a:lnSpc>
                <a:spcPts val="2235"/>
              </a:lnSpc>
            </a:pPr>
            <a:r>
              <a:rPr lang="en-US" sz="1596">
                <a:solidFill>
                  <a:srgbClr val="343434"/>
                </a:solidFill>
                <a:latin typeface="Aileron Bold"/>
              </a:rPr>
              <a:t>GENRE-SPECIFIC RATINGS</a:t>
            </a:r>
          </a:p>
          <a:p>
            <a:pPr>
              <a:lnSpc>
                <a:spcPts val="275"/>
              </a:lnSpc>
              <a:spcBef>
                <a:spcPct val="0"/>
              </a:spcBef>
            </a:pPr>
          </a:p>
        </p:txBody>
      </p:sp>
      <p:sp>
        <p:nvSpPr>
          <p:cNvPr name="TextBox 16" id="16"/>
          <p:cNvSpPr txBox="true"/>
          <p:nvPr/>
        </p:nvSpPr>
        <p:spPr>
          <a:xfrm rot="0">
            <a:off x="559752" y="6785109"/>
            <a:ext cx="1883048" cy="202881"/>
          </a:xfrm>
          <a:prstGeom prst="rect">
            <a:avLst/>
          </a:prstGeom>
        </p:spPr>
        <p:txBody>
          <a:bodyPr anchor="t" rtlCol="false" tIns="0" lIns="0" bIns="0" rIns="0">
            <a:spAutoFit/>
          </a:bodyPr>
          <a:lstStyle/>
          <a:p>
            <a:pPr algn="ctr">
              <a:lnSpc>
                <a:spcPts val="1680"/>
              </a:lnSpc>
            </a:pPr>
            <a:r>
              <a:rPr lang="en-US" sz="1200" u="sng">
                <a:solidFill>
                  <a:srgbClr val="000000"/>
                </a:solidFill>
                <a:latin typeface="Sukar Bold"/>
                <a:hlinkClick r:id="rId7" tooltip="https://github.com/purvamasurkar/Apple-App-store-analysis-using-SQL"/>
              </a:rPr>
              <a:t>GITHUB LINK OF THE PROJECT</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5400000">
            <a:off x="-2068272" y="-1492368"/>
            <a:ext cx="12348399" cy="7764089"/>
          </a:xfrm>
          <a:custGeom>
            <a:avLst/>
            <a:gdLst/>
            <a:ahLst/>
            <a:cxnLst/>
            <a:rect r="r" b="b" t="t" l="l"/>
            <a:pathLst>
              <a:path h="7764089" w="12348399">
                <a:moveTo>
                  <a:pt x="0" y="0"/>
                </a:moveTo>
                <a:lnTo>
                  <a:pt x="12348399" y="0"/>
                </a:lnTo>
                <a:lnTo>
                  <a:pt x="12348399" y="7764089"/>
                </a:lnTo>
                <a:lnTo>
                  <a:pt x="0" y="7764089"/>
                </a:lnTo>
                <a:lnTo>
                  <a:pt x="0" y="0"/>
                </a:lnTo>
                <a:close/>
              </a:path>
            </a:pathLst>
          </a:custGeom>
          <a:blipFill>
            <a:blip r:embed="rId2">
              <a:extLst>
                <a:ext uri="{96DAC541-7B7A-43D3-8B79-37D633B846F1}">
                  <asvg:svgBlip xmlns:asvg="http://schemas.microsoft.com/office/drawing/2016/SVG/main" r:embed="rId3"/>
                </a:ext>
              </a:extLst>
            </a:blip>
            <a:stretch>
              <a:fillRect l="0" t="-59045" r="0" b="0"/>
            </a:stretch>
          </a:blipFill>
        </p:spPr>
      </p:sp>
      <p:sp>
        <p:nvSpPr>
          <p:cNvPr name="AutoShape 3" id="3"/>
          <p:cNvSpPr/>
          <p:nvPr/>
        </p:nvSpPr>
        <p:spPr>
          <a:xfrm flipH="true">
            <a:off x="223883" y="-2105466"/>
            <a:ext cx="0" cy="10890336"/>
          </a:xfrm>
          <a:prstGeom prst="line">
            <a:avLst/>
          </a:prstGeom>
          <a:ln cap="flat" w="9525">
            <a:solidFill>
              <a:srgbClr val="343434"/>
            </a:solidFill>
            <a:prstDash val="solid"/>
            <a:headEnd type="none" len="sm" w="sm"/>
            <a:tailEnd type="none" len="sm" w="sm"/>
          </a:ln>
        </p:spPr>
      </p:sp>
      <p:sp>
        <p:nvSpPr>
          <p:cNvPr name="AutoShape 4" id="4"/>
          <p:cNvSpPr/>
          <p:nvPr/>
        </p:nvSpPr>
        <p:spPr>
          <a:xfrm>
            <a:off x="685250" y="1576151"/>
            <a:ext cx="4890686" cy="0"/>
          </a:xfrm>
          <a:prstGeom prst="line">
            <a:avLst/>
          </a:prstGeom>
          <a:ln cap="flat" w="9525">
            <a:solidFill>
              <a:srgbClr val="343434"/>
            </a:solidFill>
            <a:prstDash val="solid"/>
            <a:headEnd type="none" len="sm" w="sm"/>
            <a:tailEnd type="none" len="sm" w="sm"/>
          </a:ln>
        </p:spPr>
      </p:sp>
      <p:grpSp>
        <p:nvGrpSpPr>
          <p:cNvPr name="Group 5" id="5"/>
          <p:cNvGrpSpPr/>
          <p:nvPr/>
        </p:nvGrpSpPr>
        <p:grpSpPr>
          <a:xfrm rot="0">
            <a:off x="559752" y="2217956"/>
            <a:ext cx="4009692" cy="2194560"/>
            <a:chOff x="0" y="0"/>
            <a:chExt cx="1485071" cy="812800"/>
          </a:xfrm>
        </p:grpSpPr>
        <p:sp>
          <p:nvSpPr>
            <p:cNvPr name="Freeform 6" id="6"/>
            <p:cNvSpPr/>
            <p:nvPr/>
          </p:nvSpPr>
          <p:spPr>
            <a:xfrm flipH="false" flipV="false" rot="0">
              <a:off x="0" y="0"/>
              <a:ext cx="1485071" cy="812800"/>
            </a:xfrm>
            <a:custGeom>
              <a:avLst/>
              <a:gdLst/>
              <a:ahLst/>
              <a:cxnLst/>
              <a:rect r="r" b="b" t="t" l="l"/>
              <a:pathLst>
                <a:path h="812800" w="1485071">
                  <a:moveTo>
                    <a:pt x="69509" y="0"/>
                  </a:moveTo>
                  <a:lnTo>
                    <a:pt x="1415562" y="0"/>
                  </a:lnTo>
                  <a:cubicBezTo>
                    <a:pt x="1453951" y="0"/>
                    <a:pt x="1485071" y="31120"/>
                    <a:pt x="1485071" y="69509"/>
                  </a:cubicBezTo>
                  <a:lnTo>
                    <a:pt x="1485071" y="743291"/>
                  </a:lnTo>
                  <a:cubicBezTo>
                    <a:pt x="1485071" y="781680"/>
                    <a:pt x="1453951" y="812800"/>
                    <a:pt x="1415562" y="812800"/>
                  </a:cubicBezTo>
                  <a:lnTo>
                    <a:pt x="69509" y="812800"/>
                  </a:lnTo>
                  <a:cubicBezTo>
                    <a:pt x="31120" y="812800"/>
                    <a:pt x="0" y="781680"/>
                    <a:pt x="0" y="743291"/>
                  </a:cubicBezTo>
                  <a:lnTo>
                    <a:pt x="0" y="69509"/>
                  </a:lnTo>
                  <a:cubicBezTo>
                    <a:pt x="0" y="31120"/>
                    <a:pt x="31120" y="0"/>
                    <a:pt x="69509" y="0"/>
                  </a:cubicBezTo>
                  <a:close/>
                </a:path>
              </a:pathLst>
            </a:custGeom>
            <a:solidFill>
              <a:srgbClr val="F1EDE8"/>
            </a:solidFill>
            <a:ln w="9525" cap="rnd">
              <a:solidFill>
                <a:srgbClr val="343434"/>
              </a:solidFill>
              <a:prstDash val="solid"/>
              <a:round/>
            </a:ln>
          </p:spPr>
        </p:sp>
        <p:sp>
          <p:nvSpPr>
            <p:cNvPr name="TextBox 7" id="7"/>
            <p:cNvSpPr txBox="true"/>
            <p:nvPr/>
          </p:nvSpPr>
          <p:spPr>
            <a:xfrm>
              <a:off x="0" y="-38100"/>
              <a:ext cx="1485071" cy="850900"/>
            </a:xfrm>
            <a:prstGeom prst="rect">
              <a:avLst/>
            </a:prstGeom>
          </p:spPr>
          <p:txBody>
            <a:bodyPr anchor="ctr" rtlCol="false" tIns="50800" lIns="50800" bIns="50800" rIns="50800"/>
            <a:lstStyle/>
            <a:p>
              <a:pPr algn="ctr">
                <a:lnSpc>
                  <a:spcPts val="2235"/>
                </a:lnSpc>
              </a:pPr>
            </a:p>
          </p:txBody>
        </p:sp>
      </p:grpSp>
      <p:grpSp>
        <p:nvGrpSpPr>
          <p:cNvPr name="Group 8" id="8"/>
          <p:cNvGrpSpPr/>
          <p:nvPr/>
        </p:nvGrpSpPr>
        <p:grpSpPr>
          <a:xfrm rot="0">
            <a:off x="8426963" y="731520"/>
            <a:ext cx="348362" cy="1451150"/>
            <a:chOff x="0" y="0"/>
            <a:chExt cx="464482" cy="1934867"/>
          </a:xfrm>
        </p:grpSpPr>
        <p:sp>
          <p:nvSpPr>
            <p:cNvPr name="Freeform 9" id="9"/>
            <p:cNvSpPr/>
            <p:nvPr/>
          </p:nvSpPr>
          <p:spPr>
            <a:xfrm flipH="false" flipV="false" rot="0">
              <a:off x="0" y="1466875"/>
              <a:ext cx="464482" cy="467992"/>
            </a:xfrm>
            <a:custGeom>
              <a:avLst/>
              <a:gdLst/>
              <a:ahLst/>
              <a:cxnLst/>
              <a:rect r="r" b="b" t="t" l="l"/>
              <a:pathLst>
                <a:path h="467992" w="464482">
                  <a:moveTo>
                    <a:pt x="0" y="0"/>
                  </a:moveTo>
                  <a:lnTo>
                    <a:pt x="464482" y="0"/>
                  </a:lnTo>
                  <a:lnTo>
                    <a:pt x="464482" y="467992"/>
                  </a:lnTo>
                  <a:lnTo>
                    <a:pt x="0" y="4679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0" y="733438"/>
              <a:ext cx="464482" cy="467992"/>
            </a:xfrm>
            <a:custGeom>
              <a:avLst/>
              <a:gdLst/>
              <a:ahLst/>
              <a:cxnLst/>
              <a:rect r="r" b="b" t="t" l="l"/>
              <a:pathLst>
                <a:path h="467992" w="464482">
                  <a:moveTo>
                    <a:pt x="0" y="0"/>
                  </a:moveTo>
                  <a:lnTo>
                    <a:pt x="464482" y="0"/>
                  </a:lnTo>
                  <a:lnTo>
                    <a:pt x="464482" y="467992"/>
                  </a:lnTo>
                  <a:lnTo>
                    <a:pt x="0" y="4679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false" rot="0">
              <a:off x="0" y="0"/>
              <a:ext cx="464482" cy="467992"/>
            </a:xfrm>
            <a:custGeom>
              <a:avLst/>
              <a:gdLst/>
              <a:ahLst/>
              <a:cxnLst/>
              <a:rect r="r" b="b" t="t" l="l"/>
              <a:pathLst>
                <a:path h="467992" w="464482">
                  <a:moveTo>
                    <a:pt x="0" y="0"/>
                  </a:moveTo>
                  <a:lnTo>
                    <a:pt x="464482" y="0"/>
                  </a:lnTo>
                  <a:lnTo>
                    <a:pt x="464482" y="467992"/>
                  </a:lnTo>
                  <a:lnTo>
                    <a:pt x="0" y="4679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12" id="12"/>
          <p:cNvSpPr/>
          <p:nvPr/>
        </p:nvSpPr>
        <p:spPr>
          <a:xfrm flipH="false" flipV="false" rot="0">
            <a:off x="3203787" y="4671344"/>
            <a:ext cx="5818293" cy="2336302"/>
          </a:xfrm>
          <a:custGeom>
            <a:avLst/>
            <a:gdLst/>
            <a:ahLst/>
            <a:cxnLst/>
            <a:rect r="r" b="b" t="t" l="l"/>
            <a:pathLst>
              <a:path h="2336302" w="5818293">
                <a:moveTo>
                  <a:pt x="0" y="0"/>
                </a:moveTo>
                <a:lnTo>
                  <a:pt x="5818293" y="0"/>
                </a:lnTo>
                <a:lnTo>
                  <a:pt x="5818293" y="2336303"/>
                </a:lnTo>
                <a:lnTo>
                  <a:pt x="0" y="2336303"/>
                </a:lnTo>
                <a:lnTo>
                  <a:pt x="0" y="0"/>
                </a:lnTo>
                <a:close/>
              </a:path>
            </a:pathLst>
          </a:custGeom>
          <a:blipFill>
            <a:blip r:embed="rId6"/>
            <a:stretch>
              <a:fillRect l="0" t="0" r="-3763" b="0"/>
            </a:stretch>
          </a:blipFill>
        </p:spPr>
      </p:sp>
      <p:sp>
        <p:nvSpPr>
          <p:cNvPr name="TextBox 13" id="13"/>
          <p:cNvSpPr txBox="true"/>
          <p:nvPr/>
        </p:nvSpPr>
        <p:spPr>
          <a:xfrm rot="0">
            <a:off x="685250" y="767341"/>
            <a:ext cx="7437308" cy="804047"/>
          </a:xfrm>
          <a:prstGeom prst="rect">
            <a:avLst/>
          </a:prstGeom>
        </p:spPr>
        <p:txBody>
          <a:bodyPr anchor="t" rtlCol="false" tIns="0" lIns="0" bIns="0" rIns="0">
            <a:spAutoFit/>
          </a:bodyPr>
          <a:lstStyle/>
          <a:p>
            <a:pPr>
              <a:lnSpc>
                <a:spcPts val="5077"/>
              </a:lnSpc>
            </a:pPr>
            <a:r>
              <a:rPr lang="en-US" sz="4881" spc="126">
                <a:solidFill>
                  <a:srgbClr val="343434"/>
                </a:solidFill>
                <a:latin typeface="The Seasons Light"/>
              </a:rPr>
              <a:t>RECOMMENDATION 4</a:t>
            </a:r>
          </a:p>
        </p:txBody>
      </p:sp>
      <p:sp>
        <p:nvSpPr>
          <p:cNvPr name="TextBox 14" id="14"/>
          <p:cNvSpPr txBox="true"/>
          <p:nvPr/>
        </p:nvSpPr>
        <p:spPr>
          <a:xfrm rot="0">
            <a:off x="737747" y="2865971"/>
            <a:ext cx="3666157" cy="1659255"/>
          </a:xfrm>
          <a:prstGeom prst="rect">
            <a:avLst/>
          </a:prstGeom>
        </p:spPr>
        <p:txBody>
          <a:bodyPr anchor="t" rtlCol="false" tIns="0" lIns="0" bIns="0" rIns="0">
            <a:spAutoFit/>
          </a:bodyPr>
          <a:lstStyle/>
          <a:p>
            <a:pPr>
              <a:lnSpc>
                <a:spcPts val="1889"/>
              </a:lnSpc>
            </a:pPr>
            <a:r>
              <a:rPr lang="en-US" sz="1399">
                <a:solidFill>
                  <a:srgbClr val="343434"/>
                </a:solidFill>
                <a:latin typeface="B612"/>
              </a:rPr>
              <a:t>An intriguing finding surfaced concerning app descriptions: apps with longer descriptions tended to enjoy better ratings, indicating a correlation between comprehensive app information and user engagement.</a:t>
            </a:r>
          </a:p>
          <a:p>
            <a:pPr marL="0" indent="0" lvl="0">
              <a:lnSpc>
                <a:spcPts val="1889"/>
              </a:lnSpc>
            </a:pPr>
          </a:p>
        </p:txBody>
      </p:sp>
      <p:sp>
        <p:nvSpPr>
          <p:cNvPr name="TextBox 15" id="15"/>
          <p:cNvSpPr txBox="true"/>
          <p:nvPr/>
        </p:nvSpPr>
        <p:spPr>
          <a:xfrm rot="0">
            <a:off x="737747" y="2270066"/>
            <a:ext cx="3666157" cy="614954"/>
          </a:xfrm>
          <a:prstGeom prst="rect">
            <a:avLst/>
          </a:prstGeom>
        </p:spPr>
        <p:txBody>
          <a:bodyPr anchor="t" rtlCol="false" tIns="0" lIns="0" bIns="0" rIns="0">
            <a:spAutoFit/>
          </a:bodyPr>
          <a:lstStyle/>
          <a:p>
            <a:pPr algn="ctr">
              <a:lnSpc>
                <a:spcPts val="2235"/>
              </a:lnSpc>
            </a:pPr>
            <a:r>
              <a:rPr lang="en-US" sz="1596">
                <a:solidFill>
                  <a:srgbClr val="343434"/>
                </a:solidFill>
                <a:latin typeface="Aileron Bold"/>
              </a:rPr>
              <a:t>DESCRIPTION LENGTH &amp; USER ENGAGEMENT</a:t>
            </a:r>
          </a:p>
          <a:p>
            <a:pPr algn="ctr">
              <a:lnSpc>
                <a:spcPts val="275"/>
              </a:lnSpc>
              <a:spcBef>
                <a:spcPct val="0"/>
              </a:spcBef>
            </a:pPr>
          </a:p>
        </p:txBody>
      </p:sp>
      <p:sp>
        <p:nvSpPr>
          <p:cNvPr name="TextBox 16" id="16"/>
          <p:cNvSpPr txBox="true"/>
          <p:nvPr/>
        </p:nvSpPr>
        <p:spPr>
          <a:xfrm rot="0">
            <a:off x="559752" y="6896681"/>
            <a:ext cx="1883048" cy="202881"/>
          </a:xfrm>
          <a:prstGeom prst="rect">
            <a:avLst/>
          </a:prstGeom>
        </p:spPr>
        <p:txBody>
          <a:bodyPr anchor="t" rtlCol="false" tIns="0" lIns="0" bIns="0" rIns="0">
            <a:spAutoFit/>
          </a:bodyPr>
          <a:lstStyle/>
          <a:p>
            <a:pPr algn="ctr">
              <a:lnSpc>
                <a:spcPts val="1680"/>
              </a:lnSpc>
            </a:pPr>
            <a:r>
              <a:rPr lang="en-US" sz="1200" u="sng">
                <a:solidFill>
                  <a:srgbClr val="000000"/>
                </a:solidFill>
                <a:latin typeface="Sukar Bold"/>
                <a:hlinkClick r:id="rId7" tooltip="https://github.com/purvamasurkar/Apple-App-store-analysis-using-SQL"/>
              </a:rPr>
              <a:t>GITHUB LINK OF THE PROJECT</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5400000">
            <a:off x="-2068272" y="-1492368"/>
            <a:ext cx="12348399" cy="7764089"/>
          </a:xfrm>
          <a:custGeom>
            <a:avLst/>
            <a:gdLst/>
            <a:ahLst/>
            <a:cxnLst/>
            <a:rect r="r" b="b" t="t" l="l"/>
            <a:pathLst>
              <a:path h="7764089" w="12348399">
                <a:moveTo>
                  <a:pt x="0" y="0"/>
                </a:moveTo>
                <a:lnTo>
                  <a:pt x="12348399" y="0"/>
                </a:lnTo>
                <a:lnTo>
                  <a:pt x="12348399" y="7764089"/>
                </a:lnTo>
                <a:lnTo>
                  <a:pt x="0" y="7764089"/>
                </a:lnTo>
                <a:lnTo>
                  <a:pt x="0" y="0"/>
                </a:lnTo>
                <a:close/>
              </a:path>
            </a:pathLst>
          </a:custGeom>
          <a:blipFill>
            <a:blip r:embed="rId2">
              <a:extLst>
                <a:ext uri="{96DAC541-7B7A-43D3-8B79-37D633B846F1}">
                  <asvg:svgBlip xmlns:asvg="http://schemas.microsoft.com/office/drawing/2016/SVG/main" r:embed="rId3"/>
                </a:ext>
              </a:extLst>
            </a:blip>
            <a:stretch>
              <a:fillRect l="0" t="-59045" r="0" b="0"/>
            </a:stretch>
          </a:blipFill>
        </p:spPr>
      </p:sp>
      <p:sp>
        <p:nvSpPr>
          <p:cNvPr name="AutoShape 3" id="3"/>
          <p:cNvSpPr/>
          <p:nvPr/>
        </p:nvSpPr>
        <p:spPr>
          <a:xfrm flipH="true">
            <a:off x="223883" y="-2105466"/>
            <a:ext cx="0" cy="10890336"/>
          </a:xfrm>
          <a:prstGeom prst="line">
            <a:avLst/>
          </a:prstGeom>
          <a:ln cap="flat" w="9525">
            <a:solidFill>
              <a:srgbClr val="343434"/>
            </a:solidFill>
            <a:prstDash val="solid"/>
            <a:headEnd type="none" len="sm" w="sm"/>
            <a:tailEnd type="none" len="sm" w="sm"/>
          </a:ln>
        </p:spPr>
      </p:sp>
      <p:sp>
        <p:nvSpPr>
          <p:cNvPr name="AutoShape 4" id="4"/>
          <p:cNvSpPr/>
          <p:nvPr/>
        </p:nvSpPr>
        <p:spPr>
          <a:xfrm>
            <a:off x="685250" y="1576151"/>
            <a:ext cx="4890686" cy="0"/>
          </a:xfrm>
          <a:prstGeom prst="line">
            <a:avLst/>
          </a:prstGeom>
          <a:ln cap="flat" w="9525">
            <a:solidFill>
              <a:srgbClr val="343434"/>
            </a:solidFill>
            <a:prstDash val="solid"/>
            <a:headEnd type="none" len="sm" w="sm"/>
            <a:tailEnd type="none" len="sm" w="sm"/>
          </a:ln>
        </p:spPr>
      </p:sp>
      <p:grpSp>
        <p:nvGrpSpPr>
          <p:cNvPr name="Group 5" id="5"/>
          <p:cNvGrpSpPr/>
          <p:nvPr/>
        </p:nvGrpSpPr>
        <p:grpSpPr>
          <a:xfrm rot="0">
            <a:off x="559752" y="2217956"/>
            <a:ext cx="4009692" cy="2194560"/>
            <a:chOff x="0" y="0"/>
            <a:chExt cx="1485071" cy="812800"/>
          </a:xfrm>
        </p:grpSpPr>
        <p:sp>
          <p:nvSpPr>
            <p:cNvPr name="Freeform 6" id="6"/>
            <p:cNvSpPr/>
            <p:nvPr/>
          </p:nvSpPr>
          <p:spPr>
            <a:xfrm flipH="false" flipV="false" rot="0">
              <a:off x="0" y="0"/>
              <a:ext cx="1485071" cy="812800"/>
            </a:xfrm>
            <a:custGeom>
              <a:avLst/>
              <a:gdLst/>
              <a:ahLst/>
              <a:cxnLst/>
              <a:rect r="r" b="b" t="t" l="l"/>
              <a:pathLst>
                <a:path h="812800" w="1485071">
                  <a:moveTo>
                    <a:pt x="69509" y="0"/>
                  </a:moveTo>
                  <a:lnTo>
                    <a:pt x="1415562" y="0"/>
                  </a:lnTo>
                  <a:cubicBezTo>
                    <a:pt x="1453951" y="0"/>
                    <a:pt x="1485071" y="31120"/>
                    <a:pt x="1485071" y="69509"/>
                  </a:cubicBezTo>
                  <a:lnTo>
                    <a:pt x="1485071" y="743291"/>
                  </a:lnTo>
                  <a:cubicBezTo>
                    <a:pt x="1485071" y="781680"/>
                    <a:pt x="1453951" y="812800"/>
                    <a:pt x="1415562" y="812800"/>
                  </a:cubicBezTo>
                  <a:lnTo>
                    <a:pt x="69509" y="812800"/>
                  </a:lnTo>
                  <a:cubicBezTo>
                    <a:pt x="31120" y="812800"/>
                    <a:pt x="0" y="781680"/>
                    <a:pt x="0" y="743291"/>
                  </a:cubicBezTo>
                  <a:lnTo>
                    <a:pt x="0" y="69509"/>
                  </a:lnTo>
                  <a:cubicBezTo>
                    <a:pt x="0" y="31120"/>
                    <a:pt x="31120" y="0"/>
                    <a:pt x="69509" y="0"/>
                  </a:cubicBezTo>
                  <a:close/>
                </a:path>
              </a:pathLst>
            </a:custGeom>
            <a:solidFill>
              <a:srgbClr val="F1EDE8"/>
            </a:solidFill>
            <a:ln w="9525" cap="rnd">
              <a:solidFill>
                <a:srgbClr val="343434"/>
              </a:solidFill>
              <a:prstDash val="solid"/>
              <a:round/>
            </a:ln>
          </p:spPr>
        </p:sp>
        <p:sp>
          <p:nvSpPr>
            <p:cNvPr name="TextBox 7" id="7"/>
            <p:cNvSpPr txBox="true"/>
            <p:nvPr/>
          </p:nvSpPr>
          <p:spPr>
            <a:xfrm>
              <a:off x="0" y="-38100"/>
              <a:ext cx="1485071" cy="850900"/>
            </a:xfrm>
            <a:prstGeom prst="rect">
              <a:avLst/>
            </a:prstGeom>
          </p:spPr>
          <p:txBody>
            <a:bodyPr anchor="ctr" rtlCol="false" tIns="50800" lIns="50800" bIns="50800" rIns="50800"/>
            <a:lstStyle/>
            <a:p>
              <a:pPr algn="ctr">
                <a:lnSpc>
                  <a:spcPts val="2235"/>
                </a:lnSpc>
              </a:pPr>
            </a:p>
          </p:txBody>
        </p:sp>
      </p:grpSp>
      <p:grpSp>
        <p:nvGrpSpPr>
          <p:cNvPr name="Group 8" id="8"/>
          <p:cNvGrpSpPr/>
          <p:nvPr/>
        </p:nvGrpSpPr>
        <p:grpSpPr>
          <a:xfrm rot="0">
            <a:off x="8426963" y="731520"/>
            <a:ext cx="348362" cy="1451150"/>
            <a:chOff x="0" y="0"/>
            <a:chExt cx="464482" cy="1934867"/>
          </a:xfrm>
        </p:grpSpPr>
        <p:sp>
          <p:nvSpPr>
            <p:cNvPr name="Freeform 9" id="9"/>
            <p:cNvSpPr/>
            <p:nvPr/>
          </p:nvSpPr>
          <p:spPr>
            <a:xfrm flipH="false" flipV="false" rot="0">
              <a:off x="0" y="1466875"/>
              <a:ext cx="464482" cy="467992"/>
            </a:xfrm>
            <a:custGeom>
              <a:avLst/>
              <a:gdLst/>
              <a:ahLst/>
              <a:cxnLst/>
              <a:rect r="r" b="b" t="t" l="l"/>
              <a:pathLst>
                <a:path h="467992" w="464482">
                  <a:moveTo>
                    <a:pt x="0" y="0"/>
                  </a:moveTo>
                  <a:lnTo>
                    <a:pt x="464482" y="0"/>
                  </a:lnTo>
                  <a:lnTo>
                    <a:pt x="464482" y="467992"/>
                  </a:lnTo>
                  <a:lnTo>
                    <a:pt x="0" y="4679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0" y="733438"/>
              <a:ext cx="464482" cy="467992"/>
            </a:xfrm>
            <a:custGeom>
              <a:avLst/>
              <a:gdLst/>
              <a:ahLst/>
              <a:cxnLst/>
              <a:rect r="r" b="b" t="t" l="l"/>
              <a:pathLst>
                <a:path h="467992" w="464482">
                  <a:moveTo>
                    <a:pt x="0" y="0"/>
                  </a:moveTo>
                  <a:lnTo>
                    <a:pt x="464482" y="0"/>
                  </a:lnTo>
                  <a:lnTo>
                    <a:pt x="464482" y="467992"/>
                  </a:lnTo>
                  <a:lnTo>
                    <a:pt x="0" y="4679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false" rot="0">
              <a:off x="0" y="0"/>
              <a:ext cx="464482" cy="467992"/>
            </a:xfrm>
            <a:custGeom>
              <a:avLst/>
              <a:gdLst/>
              <a:ahLst/>
              <a:cxnLst/>
              <a:rect r="r" b="b" t="t" l="l"/>
              <a:pathLst>
                <a:path h="467992" w="464482">
                  <a:moveTo>
                    <a:pt x="0" y="0"/>
                  </a:moveTo>
                  <a:lnTo>
                    <a:pt x="464482" y="0"/>
                  </a:lnTo>
                  <a:lnTo>
                    <a:pt x="464482" y="467992"/>
                  </a:lnTo>
                  <a:lnTo>
                    <a:pt x="0" y="4679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12" id="12"/>
          <p:cNvSpPr/>
          <p:nvPr/>
        </p:nvSpPr>
        <p:spPr>
          <a:xfrm flipH="false" flipV="false" rot="0">
            <a:off x="3752859" y="4937675"/>
            <a:ext cx="4848285" cy="1845762"/>
          </a:xfrm>
          <a:custGeom>
            <a:avLst/>
            <a:gdLst/>
            <a:ahLst/>
            <a:cxnLst/>
            <a:rect r="r" b="b" t="t" l="l"/>
            <a:pathLst>
              <a:path h="1845762" w="4848285">
                <a:moveTo>
                  <a:pt x="0" y="0"/>
                </a:moveTo>
                <a:lnTo>
                  <a:pt x="4848285" y="0"/>
                </a:lnTo>
                <a:lnTo>
                  <a:pt x="4848285" y="1845762"/>
                </a:lnTo>
                <a:lnTo>
                  <a:pt x="0" y="1845762"/>
                </a:lnTo>
                <a:lnTo>
                  <a:pt x="0" y="0"/>
                </a:lnTo>
                <a:close/>
              </a:path>
            </a:pathLst>
          </a:custGeom>
          <a:blipFill>
            <a:blip r:embed="rId6"/>
            <a:stretch>
              <a:fillRect l="0" t="0" r="-78423" b="0"/>
            </a:stretch>
          </a:blipFill>
        </p:spPr>
      </p:sp>
      <p:sp>
        <p:nvSpPr>
          <p:cNvPr name="TextBox 13" id="13"/>
          <p:cNvSpPr txBox="true"/>
          <p:nvPr/>
        </p:nvSpPr>
        <p:spPr>
          <a:xfrm rot="0">
            <a:off x="685250" y="767341"/>
            <a:ext cx="7437308" cy="804047"/>
          </a:xfrm>
          <a:prstGeom prst="rect">
            <a:avLst/>
          </a:prstGeom>
        </p:spPr>
        <p:txBody>
          <a:bodyPr anchor="t" rtlCol="false" tIns="0" lIns="0" bIns="0" rIns="0">
            <a:spAutoFit/>
          </a:bodyPr>
          <a:lstStyle/>
          <a:p>
            <a:pPr>
              <a:lnSpc>
                <a:spcPts val="5077"/>
              </a:lnSpc>
            </a:pPr>
            <a:r>
              <a:rPr lang="en-US" sz="4881" spc="126">
                <a:solidFill>
                  <a:srgbClr val="343434"/>
                </a:solidFill>
                <a:latin typeface="The Seasons Light"/>
              </a:rPr>
              <a:t>RECOMMENDATION 5</a:t>
            </a:r>
          </a:p>
        </p:txBody>
      </p:sp>
      <p:sp>
        <p:nvSpPr>
          <p:cNvPr name="TextBox 14" id="14"/>
          <p:cNvSpPr txBox="true"/>
          <p:nvPr/>
        </p:nvSpPr>
        <p:spPr>
          <a:xfrm rot="0">
            <a:off x="737747" y="2865971"/>
            <a:ext cx="3666157" cy="1422908"/>
          </a:xfrm>
          <a:prstGeom prst="rect">
            <a:avLst/>
          </a:prstGeom>
        </p:spPr>
        <p:txBody>
          <a:bodyPr anchor="t" rtlCol="false" tIns="0" lIns="0" bIns="0" rIns="0">
            <a:spAutoFit/>
          </a:bodyPr>
          <a:lstStyle/>
          <a:p>
            <a:pPr>
              <a:lnSpc>
                <a:spcPts val="1875"/>
              </a:lnSpc>
            </a:pPr>
            <a:r>
              <a:rPr lang="en-US" sz="1399">
                <a:solidFill>
                  <a:srgbClr val="343434"/>
                </a:solidFill>
                <a:latin typeface="B612"/>
              </a:rPr>
              <a:t>In light of the analysis, a recommended threshold for aspiring app developers surfaced: aiming for a minimum rating of 3.5 could bolster the initial success and user acceptance of new apps.</a:t>
            </a:r>
          </a:p>
          <a:p>
            <a:pPr marL="0" indent="0" lvl="0">
              <a:lnSpc>
                <a:spcPts val="1875"/>
              </a:lnSpc>
            </a:pPr>
          </a:p>
        </p:txBody>
      </p:sp>
      <p:sp>
        <p:nvSpPr>
          <p:cNvPr name="TextBox 15" id="15"/>
          <p:cNvSpPr txBox="true"/>
          <p:nvPr/>
        </p:nvSpPr>
        <p:spPr>
          <a:xfrm rot="0">
            <a:off x="737747" y="2454371"/>
            <a:ext cx="3666157" cy="331795"/>
          </a:xfrm>
          <a:prstGeom prst="rect">
            <a:avLst/>
          </a:prstGeom>
        </p:spPr>
        <p:txBody>
          <a:bodyPr anchor="t" rtlCol="false" tIns="0" lIns="0" bIns="0" rIns="0">
            <a:spAutoFit/>
          </a:bodyPr>
          <a:lstStyle/>
          <a:p>
            <a:pPr algn="ctr">
              <a:lnSpc>
                <a:spcPts val="2235"/>
              </a:lnSpc>
            </a:pPr>
            <a:r>
              <a:rPr lang="en-US" sz="1596">
                <a:solidFill>
                  <a:srgbClr val="343434"/>
                </a:solidFill>
                <a:latin typeface="Aileron Bold"/>
              </a:rPr>
              <a:t>THRESHOLD FOR NEW APPS</a:t>
            </a:r>
          </a:p>
          <a:p>
            <a:pPr algn="ctr">
              <a:lnSpc>
                <a:spcPts val="275"/>
              </a:lnSpc>
              <a:spcBef>
                <a:spcPct val="0"/>
              </a:spcBef>
            </a:pPr>
          </a:p>
        </p:txBody>
      </p:sp>
      <p:sp>
        <p:nvSpPr>
          <p:cNvPr name="TextBox 16" id="16"/>
          <p:cNvSpPr txBox="true"/>
          <p:nvPr/>
        </p:nvSpPr>
        <p:spPr>
          <a:xfrm rot="0">
            <a:off x="559752" y="6898086"/>
            <a:ext cx="1883048" cy="202881"/>
          </a:xfrm>
          <a:prstGeom prst="rect">
            <a:avLst/>
          </a:prstGeom>
        </p:spPr>
        <p:txBody>
          <a:bodyPr anchor="t" rtlCol="false" tIns="0" lIns="0" bIns="0" rIns="0">
            <a:spAutoFit/>
          </a:bodyPr>
          <a:lstStyle/>
          <a:p>
            <a:pPr algn="ctr">
              <a:lnSpc>
                <a:spcPts val="1680"/>
              </a:lnSpc>
            </a:pPr>
            <a:r>
              <a:rPr lang="en-US" sz="1200" u="sng">
                <a:solidFill>
                  <a:srgbClr val="000000"/>
                </a:solidFill>
                <a:latin typeface="Sukar Bold"/>
                <a:hlinkClick r:id="rId7" tooltip="https://github.com/purvamasurkar/Apple-App-store-analysis-using-SQL"/>
              </a:rPr>
              <a:t>GITHUB LINK OF THE PROJECT</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5400000">
            <a:off x="-2068272" y="-1492368"/>
            <a:ext cx="12348399" cy="7764089"/>
          </a:xfrm>
          <a:custGeom>
            <a:avLst/>
            <a:gdLst/>
            <a:ahLst/>
            <a:cxnLst/>
            <a:rect r="r" b="b" t="t" l="l"/>
            <a:pathLst>
              <a:path h="7764089" w="12348399">
                <a:moveTo>
                  <a:pt x="0" y="0"/>
                </a:moveTo>
                <a:lnTo>
                  <a:pt x="12348399" y="0"/>
                </a:lnTo>
                <a:lnTo>
                  <a:pt x="12348399" y="7764089"/>
                </a:lnTo>
                <a:lnTo>
                  <a:pt x="0" y="7764089"/>
                </a:lnTo>
                <a:lnTo>
                  <a:pt x="0" y="0"/>
                </a:lnTo>
                <a:close/>
              </a:path>
            </a:pathLst>
          </a:custGeom>
          <a:blipFill>
            <a:blip r:embed="rId2">
              <a:extLst>
                <a:ext uri="{96DAC541-7B7A-43D3-8B79-37D633B846F1}">
                  <asvg:svgBlip xmlns:asvg="http://schemas.microsoft.com/office/drawing/2016/SVG/main" r:embed="rId3"/>
                </a:ext>
              </a:extLst>
            </a:blip>
            <a:stretch>
              <a:fillRect l="0" t="-59045" r="0" b="0"/>
            </a:stretch>
          </a:blipFill>
        </p:spPr>
      </p:sp>
      <p:sp>
        <p:nvSpPr>
          <p:cNvPr name="AutoShape 3" id="3"/>
          <p:cNvSpPr/>
          <p:nvPr/>
        </p:nvSpPr>
        <p:spPr>
          <a:xfrm flipH="true">
            <a:off x="223883" y="-2105466"/>
            <a:ext cx="0" cy="10890336"/>
          </a:xfrm>
          <a:prstGeom prst="line">
            <a:avLst/>
          </a:prstGeom>
          <a:ln cap="flat" w="9525">
            <a:solidFill>
              <a:srgbClr val="343434"/>
            </a:solidFill>
            <a:prstDash val="solid"/>
            <a:headEnd type="none" len="sm" w="sm"/>
            <a:tailEnd type="none" len="sm" w="sm"/>
          </a:ln>
        </p:spPr>
      </p:sp>
      <p:sp>
        <p:nvSpPr>
          <p:cNvPr name="AutoShape 4" id="4"/>
          <p:cNvSpPr/>
          <p:nvPr/>
        </p:nvSpPr>
        <p:spPr>
          <a:xfrm>
            <a:off x="685250" y="1576151"/>
            <a:ext cx="4890686" cy="0"/>
          </a:xfrm>
          <a:prstGeom prst="line">
            <a:avLst/>
          </a:prstGeom>
          <a:ln cap="flat" w="9525">
            <a:solidFill>
              <a:srgbClr val="343434"/>
            </a:solidFill>
            <a:prstDash val="solid"/>
            <a:headEnd type="none" len="sm" w="sm"/>
            <a:tailEnd type="none" len="sm" w="sm"/>
          </a:ln>
        </p:spPr>
      </p:sp>
      <p:grpSp>
        <p:nvGrpSpPr>
          <p:cNvPr name="Group 5" id="5"/>
          <p:cNvGrpSpPr/>
          <p:nvPr/>
        </p:nvGrpSpPr>
        <p:grpSpPr>
          <a:xfrm rot="0">
            <a:off x="559752" y="2217956"/>
            <a:ext cx="4150913" cy="2477001"/>
            <a:chOff x="0" y="0"/>
            <a:chExt cx="1537375" cy="917408"/>
          </a:xfrm>
        </p:grpSpPr>
        <p:sp>
          <p:nvSpPr>
            <p:cNvPr name="Freeform 6" id="6"/>
            <p:cNvSpPr/>
            <p:nvPr/>
          </p:nvSpPr>
          <p:spPr>
            <a:xfrm flipH="false" flipV="false" rot="0">
              <a:off x="0" y="0"/>
              <a:ext cx="1537375" cy="917408"/>
            </a:xfrm>
            <a:custGeom>
              <a:avLst/>
              <a:gdLst/>
              <a:ahLst/>
              <a:cxnLst/>
              <a:rect r="r" b="b" t="t" l="l"/>
              <a:pathLst>
                <a:path h="917408" w="1537375">
                  <a:moveTo>
                    <a:pt x="67144" y="0"/>
                  </a:moveTo>
                  <a:lnTo>
                    <a:pt x="1470231" y="0"/>
                  </a:lnTo>
                  <a:cubicBezTo>
                    <a:pt x="1488039" y="0"/>
                    <a:pt x="1505117" y="7074"/>
                    <a:pt x="1517709" y="19666"/>
                  </a:cubicBezTo>
                  <a:cubicBezTo>
                    <a:pt x="1530301" y="32258"/>
                    <a:pt x="1537375" y="49336"/>
                    <a:pt x="1537375" y="67144"/>
                  </a:cubicBezTo>
                  <a:lnTo>
                    <a:pt x="1537375" y="850264"/>
                  </a:lnTo>
                  <a:cubicBezTo>
                    <a:pt x="1537375" y="868072"/>
                    <a:pt x="1530301" y="885150"/>
                    <a:pt x="1517709" y="897742"/>
                  </a:cubicBezTo>
                  <a:cubicBezTo>
                    <a:pt x="1505117" y="910334"/>
                    <a:pt x="1488039" y="917408"/>
                    <a:pt x="1470231" y="917408"/>
                  </a:cubicBezTo>
                  <a:lnTo>
                    <a:pt x="67144" y="917408"/>
                  </a:lnTo>
                  <a:cubicBezTo>
                    <a:pt x="49336" y="917408"/>
                    <a:pt x="32258" y="910334"/>
                    <a:pt x="19666" y="897742"/>
                  </a:cubicBezTo>
                  <a:cubicBezTo>
                    <a:pt x="7074" y="885150"/>
                    <a:pt x="0" y="868072"/>
                    <a:pt x="0" y="850264"/>
                  </a:cubicBezTo>
                  <a:lnTo>
                    <a:pt x="0" y="67144"/>
                  </a:lnTo>
                  <a:cubicBezTo>
                    <a:pt x="0" y="49336"/>
                    <a:pt x="7074" y="32258"/>
                    <a:pt x="19666" y="19666"/>
                  </a:cubicBezTo>
                  <a:cubicBezTo>
                    <a:pt x="32258" y="7074"/>
                    <a:pt x="49336" y="0"/>
                    <a:pt x="67144" y="0"/>
                  </a:cubicBezTo>
                  <a:close/>
                </a:path>
              </a:pathLst>
            </a:custGeom>
            <a:solidFill>
              <a:srgbClr val="F1EDE8"/>
            </a:solidFill>
            <a:ln w="9525" cap="rnd">
              <a:solidFill>
                <a:srgbClr val="343434"/>
              </a:solidFill>
              <a:prstDash val="solid"/>
              <a:round/>
            </a:ln>
          </p:spPr>
        </p:sp>
        <p:sp>
          <p:nvSpPr>
            <p:cNvPr name="TextBox 7" id="7"/>
            <p:cNvSpPr txBox="true"/>
            <p:nvPr/>
          </p:nvSpPr>
          <p:spPr>
            <a:xfrm>
              <a:off x="0" y="-38100"/>
              <a:ext cx="1537375" cy="955508"/>
            </a:xfrm>
            <a:prstGeom prst="rect">
              <a:avLst/>
            </a:prstGeom>
          </p:spPr>
          <p:txBody>
            <a:bodyPr anchor="ctr" rtlCol="false" tIns="50800" lIns="50800" bIns="50800" rIns="50800"/>
            <a:lstStyle/>
            <a:p>
              <a:pPr algn="ctr">
                <a:lnSpc>
                  <a:spcPts val="2235"/>
                </a:lnSpc>
              </a:pPr>
            </a:p>
          </p:txBody>
        </p:sp>
      </p:grpSp>
      <p:grpSp>
        <p:nvGrpSpPr>
          <p:cNvPr name="Group 8" id="8"/>
          <p:cNvGrpSpPr/>
          <p:nvPr/>
        </p:nvGrpSpPr>
        <p:grpSpPr>
          <a:xfrm rot="0">
            <a:off x="8426963" y="731520"/>
            <a:ext cx="348362" cy="1451150"/>
            <a:chOff x="0" y="0"/>
            <a:chExt cx="464482" cy="1934867"/>
          </a:xfrm>
        </p:grpSpPr>
        <p:sp>
          <p:nvSpPr>
            <p:cNvPr name="Freeform 9" id="9"/>
            <p:cNvSpPr/>
            <p:nvPr/>
          </p:nvSpPr>
          <p:spPr>
            <a:xfrm flipH="false" flipV="false" rot="0">
              <a:off x="0" y="1466875"/>
              <a:ext cx="464482" cy="467992"/>
            </a:xfrm>
            <a:custGeom>
              <a:avLst/>
              <a:gdLst/>
              <a:ahLst/>
              <a:cxnLst/>
              <a:rect r="r" b="b" t="t" l="l"/>
              <a:pathLst>
                <a:path h="467992" w="464482">
                  <a:moveTo>
                    <a:pt x="0" y="0"/>
                  </a:moveTo>
                  <a:lnTo>
                    <a:pt x="464482" y="0"/>
                  </a:lnTo>
                  <a:lnTo>
                    <a:pt x="464482" y="467992"/>
                  </a:lnTo>
                  <a:lnTo>
                    <a:pt x="0" y="4679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0" y="733438"/>
              <a:ext cx="464482" cy="467992"/>
            </a:xfrm>
            <a:custGeom>
              <a:avLst/>
              <a:gdLst/>
              <a:ahLst/>
              <a:cxnLst/>
              <a:rect r="r" b="b" t="t" l="l"/>
              <a:pathLst>
                <a:path h="467992" w="464482">
                  <a:moveTo>
                    <a:pt x="0" y="0"/>
                  </a:moveTo>
                  <a:lnTo>
                    <a:pt x="464482" y="0"/>
                  </a:lnTo>
                  <a:lnTo>
                    <a:pt x="464482" y="467992"/>
                  </a:lnTo>
                  <a:lnTo>
                    <a:pt x="0" y="4679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false" rot="0">
              <a:off x="0" y="0"/>
              <a:ext cx="464482" cy="467992"/>
            </a:xfrm>
            <a:custGeom>
              <a:avLst/>
              <a:gdLst/>
              <a:ahLst/>
              <a:cxnLst/>
              <a:rect r="r" b="b" t="t" l="l"/>
              <a:pathLst>
                <a:path h="467992" w="464482">
                  <a:moveTo>
                    <a:pt x="0" y="0"/>
                  </a:moveTo>
                  <a:lnTo>
                    <a:pt x="464482" y="0"/>
                  </a:lnTo>
                  <a:lnTo>
                    <a:pt x="464482" y="467992"/>
                  </a:lnTo>
                  <a:lnTo>
                    <a:pt x="0" y="4679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
        <p:nvSpPr>
          <p:cNvPr name="Freeform 12" id="12"/>
          <p:cNvSpPr/>
          <p:nvPr/>
        </p:nvSpPr>
        <p:spPr>
          <a:xfrm flipH="false" flipV="false" rot="0">
            <a:off x="3463354" y="5079962"/>
            <a:ext cx="5464161" cy="1958247"/>
          </a:xfrm>
          <a:custGeom>
            <a:avLst/>
            <a:gdLst/>
            <a:ahLst/>
            <a:cxnLst/>
            <a:rect r="r" b="b" t="t" l="l"/>
            <a:pathLst>
              <a:path h="1958247" w="5464161">
                <a:moveTo>
                  <a:pt x="0" y="0"/>
                </a:moveTo>
                <a:lnTo>
                  <a:pt x="5464161" y="0"/>
                </a:lnTo>
                <a:lnTo>
                  <a:pt x="5464161" y="1958247"/>
                </a:lnTo>
                <a:lnTo>
                  <a:pt x="0" y="1958247"/>
                </a:lnTo>
                <a:lnTo>
                  <a:pt x="0" y="0"/>
                </a:lnTo>
                <a:close/>
              </a:path>
            </a:pathLst>
          </a:custGeom>
          <a:blipFill>
            <a:blip r:embed="rId6"/>
            <a:stretch>
              <a:fillRect l="0" t="0" r="-21516" b="0"/>
            </a:stretch>
          </a:blipFill>
        </p:spPr>
      </p:sp>
      <p:sp>
        <p:nvSpPr>
          <p:cNvPr name="TextBox 13" id="13"/>
          <p:cNvSpPr txBox="true"/>
          <p:nvPr/>
        </p:nvSpPr>
        <p:spPr>
          <a:xfrm rot="0">
            <a:off x="685250" y="767341"/>
            <a:ext cx="7437308" cy="804047"/>
          </a:xfrm>
          <a:prstGeom prst="rect">
            <a:avLst/>
          </a:prstGeom>
        </p:spPr>
        <p:txBody>
          <a:bodyPr anchor="t" rtlCol="false" tIns="0" lIns="0" bIns="0" rIns="0">
            <a:spAutoFit/>
          </a:bodyPr>
          <a:lstStyle/>
          <a:p>
            <a:pPr>
              <a:lnSpc>
                <a:spcPts val="5077"/>
              </a:lnSpc>
            </a:pPr>
            <a:r>
              <a:rPr lang="en-US" sz="4881" spc="126">
                <a:solidFill>
                  <a:srgbClr val="343434"/>
                </a:solidFill>
                <a:latin typeface="The Seasons Light"/>
              </a:rPr>
              <a:t>RECOMMENDATION 6</a:t>
            </a:r>
          </a:p>
        </p:txBody>
      </p:sp>
      <p:sp>
        <p:nvSpPr>
          <p:cNvPr name="TextBox 14" id="14"/>
          <p:cNvSpPr txBox="true"/>
          <p:nvPr/>
        </p:nvSpPr>
        <p:spPr>
          <a:xfrm rot="0">
            <a:off x="886863" y="2749054"/>
            <a:ext cx="3666157" cy="2053336"/>
          </a:xfrm>
          <a:prstGeom prst="rect">
            <a:avLst/>
          </a:prstGeom>
        </p:spPr>
        <p:txBody>
          <a:bodyPr anchor="t" rtlCol="false" tIns="0" lIns="0" bIns="0" rIns="0">
            <a:spAutoFit/>
          </a:bodyPr>
          <a:lstStyle/>
          <a:p>
            <a:pPr>
              <a:lnSpc>
                <a:spcPts val="1861"/>
              </a:lnSpc>
            </a:pPr>
            <a:r>
              <a:rPr lang="en-US" sz="1399">
                <a:solidFill>
                  <a:srgbClr val="343434"/>
                </a:solidFill>
                <a:latin typeface="B612"/>
              </a:rPr>
              <a:t>Lastly, the analysis shed light on the competitive landscape within the Apple Store, particularly within the games and entertainment genres, where high competition levels were observed. This underscores the necessity for strategic differentiation and innovation to stand out amidst the crowd.</a:t>
            </a:r>
          </a:p>
          <a:p>
            <a:pPr marL="0" indent="0" lvl="0">
              <a:lnSpc>
                <a:spcPts val="1861"/>
              </a:lnSpc>
            </a:pPr>
          </a:p>
        </p:txBody>
      </p:sp>
      <p:sp>
        <p:nvSpPr>
          <p:cNvPr name="TextBox 15" id="15"/>
          <p:cNvSpPr txBox="true"/>
          <p:nvPr/>
        </p:nvSpPr>
        <p:spPr>
          <a:xfrm rot="0">
            <a:off x="737747" y="2351577"/>
            <a:ext cx="3666157" cy="331795"/>
          </a:xfrm>
          <a:prstGeom prst="rect">
            <a:avLst/>
          </a:prstGeom>
        </p:spPr>
        <p:txBody>
          <a:bodyPr anchor="t" rtlCol="false" tIns="0" lIns="0" bIns="0" rIns="0">
            <a:spAutoFit/>
          </a:bodyPr>
          <a:lstStyle/>
          <a:p>
            <a:pPr algn="ctr">
              <a:lnSpc>
                <a:spcPts val="2235"/>
              </a:lnSpc>
            </a:pPr>
            <a:r>
              <a:rPr lang="en-US" sz="1596">
                <a:solidFill>
                  <a:srgbClr val="343434"/>
                </a:solidFill>
                <a:latin typeface="Aileron Bold"/>
              </a:rPr>
              <a:t>GENRE-BASED COMPETITION</a:t>
            </a:r>
          </a:p>
          <a:p>
            <a:pPr algn="ctr">
              <a:lnSpc>
                <a:spcPts val="275"/>
              </a:lnSpc>
              <a:spcBef>
                <a:spcPct val="0"/>
              </a:spcBef>
            </a:pPr>
          </a:p>
        </p:txBody>
      </p:sp>
      <p:sp>
        <p:nvSpPr>
          <p:cNvPr name="TextBox 16" id="16"/>
          <p:cNvSpPr txBox="true"/>
          <p:nvPr/>
        </p:nvSpPr>
        <p:spPr>
          <a:xfrm rot="0">
            <a:off x="559752" y="6927243"/>
            <a:ext cx="1883048" cy="202881"/>
          </a:xfrm>
          <a:prstGeom prst="rect">
            <a:avLst/>
          </a:prstGeom>
        </p:spPr>
        <p:txBody>
          <a:bodyPr anchor="t" rtlCol="false" tIns="0" lIns="0" bIns="0" rIns="0">
            <a:spAutoFit/>
          </a:bodyPr>
          <a:lstStyle/>
          <a:p>
            <a:pPr algn="ctr">
              <a:lnSpc>
                <a:spcPts val="1680"/>
              </a:lnSpc>
            </a:pPr>
            <a:r>
              <a:rPr lang="en-US" sz="1200" u="sng">
                <a:solidFill>
                  <a:srgbClr val="000000"/>
                </a:solidFill>
                <a:latin typeface="Sukar Bold"/>
                <a:hlinkClick r:id="rId7" tooltip="https://github.com/purvamasurkar/Apple-App-store-analysis-using-SQL"/>
              </a:rPr>
              <a:t>GITHUB LINK OF THE PROJECT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DAF_JucpNOs</dc:identifier>
  <dcterms:modified xsi:type="dcterms:W3CDTF">2011-08-01T06:04:30Z</dcterms:modified>
  <cp:revision>1</cp:revision>
  <dc:title>Copy of presentation by Sebastian Bennett</dc:title>
</cp:coreProperties>
</file>

<file path=docProps/thumbnail.jpeg>
</file>